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Oswald" pitchFamily="2" charset="0"/>
      <p:regular r:id="rId10"/>
      <p:bold r:id="rId11"/>
    </p:embeddedFont>
    <p:embeddedFont>
      <p:font typeface="Poppins" panose="00000500000000000000" pitchFamily="2"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2A6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75" d="100"/>
          <a:sy n="75" d="100"/>
        </p:scale>
        <p:origin x="30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venturous.co.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venturous.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7008F4E-B81A-49F9-8F2F-F990D38EAB5C}"/>
              </a:ext>
            </a:extLst>
          </p:cNvPr>
          <p:cNvSpPr/>
          <p:nvPr userDrawn="1"/>
        </p:nvSpPr>
        <p:spPr>
          <a:xfrm rot="334246">
            <a:off x="4312515" y="-124864"/>
            <a:ext cx="2679834" cy="2983989"/>
          </a:xfrm>
          <a:custGeom>
            <a:avLst/>
            <a:gdLst>
              <a:gd name="connsiteX0" fmla="*/ 105287 w 2679834"/>
              <a:gd name="connsiteY0" fmla="*/ 226212 h 2983989"/>
              <a:gd name="connsiteX1" fmla="*/ 2424564 w 2679834"/>
              <a:gd name="connsiteY1" fmla="*/ 0 h 2983989"/>
              <a:gd name="connsiteX2" fmla="*/ 2679834 w 2679834"/>
              <a:gd name="connsiteY2" fmla="*/ 2617197 h 2983989"/>
              <a:gd name="connsiteX3" fmla="*/ 2579344 w 2679834"/>
              <a:gd name="connsiteY3" fmla="*/ 2706398 h 2983989"/>
              <a:gd name="connsiteX4" fmla="*/ 1785771 w 2679834"/>
              <a:gd name="connsiteY4" fmla="*/ 2813090 h 2983989"/>
              <a:gd name="connsiteX5" fmla="*/ 1843521 w 2679834"/>
              <a:gd name="connsiteY5" fmla="*/ 1974676 h 2983989"/>
              <a:gd name="connsiteX6" fmla="*/ 1762317 w 2679834"/>
              <a:gd name="connsiteY6" fmla="*/ 1387069 h 2983989"/>
              <a:gd name="connsiteX7" fmla="*/ 1327943 w 2679834"/>
              <a:gd name="connsiteY7" fmla="*/ 1056416 h 2983989"/>
              <a:gd name="connsiteX8" fmla="*/ 6997 w 2679834"/>
              <a:gd name="connsiteY8" fmla="*/ 683440 h 2983989"/>
              <a:gd name="connsiteX9" fmla="*/ 54785 w 2679834"/>
              <a:gd name="connsiteY9" fmla="*/ 331149 h 298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9834" h="2983989">
                <a:moveTo>
                  <a:pt x="105287" y="226212"/>
                </a:moveTo>
                <a:lnTo>
                  <a:pt x="2424564" y="0"/>
                </a:lnTo>
                <a:lnTo>
                  <a:pt x="2679834" y="2617197"/>
                </a:lnTo>
                <a:lnTo>
                  <a:pt x="2579344" y="2706398"/>
                </a:lnTo>
                <a:cubicBezTo>
                  <a:pt x="2298286" y="2936225"/>
                  <a:pt x="1884643" y="3140903"/>
                  <a:pt x="1785771" y="2813090"/>
                </a:cubicBezTo>
                <a:cubicBezTo>
                  <a:pt x="1736257" y="2648909"/>
                  <a:pt x="1829135" y="2149385"/>
                  <a:pt x="1843521" y="1974676"/>
                </a:cubicBezTo>
                <a:cubicBezTo>
                  <a:pt x="1860511" y="1767341"/>
                  <a:pt x="1856238" y="1567510"/>
                  <a:pt x="1762317" y="1387069"/>
                </a:cubicBezTo>
                <a:cubicBezTo>
                  <a:pt x="1672356" y="1214340"/>
                  <a:pt x="1534132" y="1092586"/>
                  <a:pt x="1327943" y="1056416"/>
                </a:cubicBezTo>
                <a:cubicBezTo>
                  <a:pt x="883041" y="978338"/>
                  <a:pt x="97167" y="1212778"/>
                  <a:pt x="6997" y="683440"/>
                </a:cubicBezTo>
                <a:cubicBezTo>
                  <a:pt x="-11740" y="573518"/>
                  <a:pt x="8144" y="453406"/>
                  <a:pt x="54785" y="331149"/>
                </a:cubicBezTo>
                <a:close/>
              </a:path>
            </a:pathLst>
          </a:custGeom>
          <a:gradFill flip="none" rotWithShape="1">
            <a:gsLst>
              <a:gs pos="0">
                <a:srgbClr val="7B2590">
                  <a:alpha val="90000"/>
                </a:srgbClr>
              </a:gs>
              <a:gs pos="98000">
                <a:srgbClr val="1F1717">
                  <a:alpha val="9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8" name="Freeform: Shape 7">
            <a:extLst>
              <a:ext uri="{FF2B5EF4-FFF2-40B4-BE49-F238E27FC236}">
                <a16:creationId xmlns:a16="http://schemas.microsoft.com/office/drawing/2014/main" id="{5B67F39A-2BF1-4DE8-A3C9-D57730415505}"/>
              </a:ext>
            </a:extLst>
          </p:cNvPr>
          <p:cNvSpPr/>
          <p:nvPr userDrawn="1"/>
        </p:nvSpPr>
        <p:spPr>
          <a:xfrm rot="20214220">
            <a:off x="4796907" y="-191785"/>
            <a:ext cx="2593570" cy="3297524"/>
          </a:xfrm>
          <a:custGeom>
            <a:avLst/>
            <a:gdLst>
              <a:gd name="connsiteX0" fmla="*/ 1176703 w 2593570"/>
              <a:gd name="connsiteY0" fmla="*/ 0 h 3297524"/>
              <a:gd name="connsiteX1" fmla="*/ 2593570 w 2593570"/>
              <a:gd name="connsiteY1" fmla="*/ 604238 h 3297524"/>
              <a:gd name="connsiteX2" fmla="*/ 1498207 w 2593570"/>
              <a:gd name="connsiteY2" fmla="*/ 3172735 h 3297524"/>
              <a:gd name="connsiteX3" fmla="*/ 1385171 w 2593570"/>
              <a:gd name="connsiteY3" fmla="*/ 3222572 h 3297524"/>
              <a:gd name="connsiteX4" fmla="*/ 934388 w 2593570"/>
              <a:gd name="connsiteY4" fmla="*/ 3134028 h 3297524"/>
              <a:gd name="connsiteX5" fmla="*/ 1195801 w 2593570"/>
              <a:gd name="connsiteY5" fmla="*/ 2343980 h 3297524"/>
              <a:gd name="connsiteX6" fmla="*/ 1213047 w 2593570"/>
              <a:gd name="connsiteY6" fmla="*/ 1778669 h 3297524"/>
              <a:gd name="connsiteX7" fmla="*/ 901329 w 2593570"/>
              <a:gd name="connsiteY7" fmla="*/ 1368706 h 3297524"/>
              <a:gd name="connsiteX8" fmla="*/ 1 w 2593570"/>
              <a:gd name="connsiteY8" fmla="*/ 649831 h 3297524"/>
              <a:gd name="connsiteX9" fmla="*/ 1128184 w 2593570"/>
              <a:gd name="connsiteY9" fmla="*/ 16498 h 329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3570" h="3297524">
                <a:moveTo>
                  <a:pt x="1176703" y="0"/>
                </a:moveTo>
                <a:lnTo>
                  <a:pt x="2593570" y="604238"/>
                </a:lnTo>
                <a:lnTo>
                  <a:pt x="1498207" y="3172735"/>
                </a:lnTo>
                <a:lnTo>
                  <a:pt x="1385171" y="3222572"/>
                </a:lnTo>
                <a:cubicBezTo>
                  <a:pt x="1186912" y="3305643"/>
                  <a:pt x="959232" y="3368358"/>
                  <a:pt x="934388" y="3134028"/>
                </a:cubicBezTo>
                <a:cubicBezTo>
                  <a:pt x="917142" y="2969743"/>
                  <a:pt x="1149358" y="2569874"/>
                  <a:pt x="1195801" y="2343980"/>
                </a:cubicBezTo>
                <a:cubicBezTo>
                  <a:pt x="1242244" y="2118086"/>
                  <a:pt x="1297222" y="1955972"/>
                  <a:pt x="1213047" y="1778669"/>
                </a:cubicBezTo>
                <a:cubicBezTo>
                  <a:pt x="1161713" y="1670542"/>
                  <a:pt x="1166442" y="1583685"/>
                  <a:pt x="901329" y="1368706"/>
                </a:cubicBezTo>
                <a:cubicBezTo>
                  <a:pt x="636216" y="1153727"/>
                  <a:pt x="-1120" y="1162770"/>
                  <a:pt x="1" y="649831"/>
                </a:cubicBezTo>
                <a:cubicBezTo>
                  <a:pt x="950" y="223502"/>
                  <a:pt x="760332" y="154773"/>
                  <a:pt x="1128184" y="16498"/>
                </a:cubicBezTo>
                <a:close/>
              </a:path>
            </a:pathLst>
          </a:custGeom>
          <a:gradFill flip="none" rotWithShape="1">
            <a:gsLst>
              <a:gs pos="0">
                <a:srgbClr val="7B2590">
                  <a:alpha val="50000"/>
                </a:srgbClr>
              </a:gs>
              <a:gs pos="98000">
                <a:srgbClr val="1F1717">
                  <a:alpha val="5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E2CE1517-E8D0-41C9-AE5C-7D5ADD7745D0}"/>
              </a:ext>
            </a:extLst>
          </p:cNvPr>
          <p:cNvSpPr/>
          <p:nvPr userDrawn="1"/>
        </p:nvSpPr>
        <p:spPr>
          <a:xfrm>
            <a:off x="-12527" y="5103936"/>
            <a:ext cx="1764827" cy="4489960"/>
          </a:xfrm>
          <a:custGeom>
            <a:avLst/>
            <a:gdLst>
              <a:gd name="connsiteX0" fmla="*/ 761263 w 1764827"/>
              <a:gd name="connsiteY0" fmla="*/ 140 h 4489960"/>
              <a:gd name="connsiteX1" fmla="*/ 1230130 w 1764827"/>
              <a:gd name="connsiteY1" fmla="*/ 80851 h 4489960"/>
              <a:gd name="connsiteX2" fmla="*/ 1234728 w 1764827"/>
              <a:gd name="connsiteY2" fmla="*/ 2183255 h 4489960"/>
              <a:gd name="connsiteX3" fmla="*/ 1335782 w 1764827"/>
              <a:gd name="connsiteY3" fmla="*/ 3104052 h 4489960"/>
              <a:gd name="connsiteX4" fmla="*/ 1444536 w 1764827"/>
              <a:gd name="connsiteY4" fmla="*/ 3953913 h 4489960"/>
              <a:gd name="connsiteX5" fmla="*/ 173729 w 1764827"/>
              <a:gd name="connsiteY5" fmla="*/ 4422464 h 4489960"/>
              <a:gd name="connsiteX6" fmla="*/ 0 w 1764827"/>
              <a:gd name="connsiteY6" fmla="*/ 4345129 h 4489960"/>
              <a:gd name="connsiteX7" fmla="*/ 0 w 1764827"/>
              <a:gd name="connsiteY7" fmla="*/ 86057 h 4489960"/>
              <a:gd name="connsiteX8" fmla="*/ 81926 w 1764827"/>
              <a:gd name="connsiteY8" fmla="*/ 69949 h 4489960"/>
              <a:gd name="connsiteX9" fmla="*/ 761263 w 1764827"/>
              <a:gd name="connsiteY9" fmla="*/ 140 h 448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4827" h="4489960">
                <a:moveTo>
                  <a:pt x="761263" y="140"/>
                </a:moveTo>
                <a:cubicBezTo>
                  <a:pt x="932462" y="2092"/>
                  <a:pt x="1095579" y="24539"/>
                  <a:pt x="1230130" y="80851"/>
                </a:cubicBezTo>
                <a:cubicBezTo>
                  <a:pt x="2288598" y="524254"/>
                  <a:pt x="1492936" y="1578633"/>
                  <a:pt x="1234728" y="2183255"/>
                </a:cubicBezTo>
                <a:cubicBezTo>
                  <a:pt x="1106659" y="2483308"/>
                  <a:pt x="1165750" y="2819383"/>
                  <a:pt x="1335782" y="3104052"/>
                </a:cubicBezTo>
                <a:cubicBezTo>
                  <a:pt x="1496731" y="3373889"/>
                  <a:pt x="1534093" y="3658465"/>
                  <a:pt x="1444536" y="3953913"/>
                </a:cubicBezTo>
                <a:cubicBezTo>
                  <a:pt x="1316352" y="4376310"/>
                  <a:pt x="730728" y="4614916"/>
                  <a:pt x="173729" y="4422464"/>
                </a:cubicBezTo>
                <a:lnTo>
                  <a:pt x="0" y="4345129"/>
                </a:lnTo>
                <a:lnTo>
                  <a:pt x="0" y="86057"/>
                </a:lnTo>
                <a:lnTo>
                  <a:pt x="81926" y="69949"/>
                </a:lnTo>
                <a:cubicBezTo>
                  <a:pt x="290367" y="31371"/>
                  <a:pt x="532998" y="-2463"/>
                  <a:pt x="761263" y="140"/>
                </a:cubicBezTo>
                <a:close/>
              </a:path>
            </a:pathLst>
          </a:custGeom>
          <a:gradFill flip="none" rotWithShape="1">
            <a:gsLst>
              <a:gs pos="0">
                <a:srgbClr val="689FE3">
                  <a:alpha val="50000"/>
                </a:srgbClr>
              </a:gs>
              <a:gs pos="99000">
                <a:srgbClr val="66319E">
                  <a:alpha val="50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10" name="Freeform: Shape 9">
            <a:extLst>
              <a:ext uri="{FF2B5EF4-FFF2-40B4-BE49-F238E27FC236}">
                <a16:creationId xmlns:a16="http://schemas.microsoft.com/office/drawing/2014/main" id="{1032DC33-05B6-4F98-A288-432C781E04C4}"/>
              </a:ext>
            </a:extLst>
          </p:cNvPr>
          <p:cNvSpPr/>
          <p:nvPr userDrawn="1"/>
        </p:nvSpPr>
        <p:spPr>
          <a:xfrm>
            <a:off x="-12527" y="5033584"/>
            <a:ext cx="1238695" cy="4227484"/>
          </a:xfrm>
          <a:custGeom>
            <a:avLst/>
            <a:gdLst>
              <a:gd name="connsiteX0" fmla="*/ 215873 w 1238695"/>
              <a:gd name="connsiteY0" fmla="*/ 2590 h 4227484"/>
              <a:gd name="connsiteX1" fmla="*/ 550465 w 1238695"/>
              <a:gd name="connsiteY1" fmla="*/ 36138 h 4227484"/>
              <a:gd name="connsiteX2" fmla="*/ 959160 w 1238695"/>
              <a:gd name="connsiteY2" fmla="*/ 466365 h 4227484"/>
              <a:gd name="connsiteX3" fmla="*/ 788784 w 1238695"/>
              <a:gd name="connsiteY3" fmla="*/ 2401837 h 4227484"/>
              <a:gd name="connsiteX4" fmla="*/ 1176211 w 1238695"/>
              <a:gd name="connsiteY4" fmla="*/ 3246355 h 4227484"/>
              <a:gd name="connsiteX5" fmla="*/ 736016 w 1238695"/>
              <a:gd name="connsiteY5" fmla="*/ 4192485 h 4227484"/>
              <a:gd name="connsiteX6" fmla="*/ 362266 w 1238695"/>
              <a:gd name="connsiteY6" fmla="*/ 4226198 h 4227484"/>
              <a:gd name="connsiteX7" fmla="*/ 0 w 1238695"/>
              <a:gd name="connsiteY7" fmla="*/ 4173895 h 4227484"/>
              <a:gd name="connsiteX8" fmla="*/ 0 w 1238695"/>
              <a:gd name="connsiteY8" fmla="*/ 43188 h 4227484"/>
              <a:gd name="connsiteX9" fmla="*/ 53885 w 1238695"/>
              <a:gd name="connsiteY9" fmla="*/ 26976 h 4227484"/>
              <a:gd name="connsiteX10" fmla="*/ 215873 w 1238695"/>
              <a:gd name="connsiteY10" fmla="*/ 2590 h 42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695" h="4227484">
                <a:moveTo>
                  <a:pt x="215873" y="2590"/>
                </a:moveTo>
                <a:cubicBezTo>
                  <a:pt x="325223" y="-5267"/>
                  <a:pt x="437111" y="4424"/>
                  <a:pt x="550465" y="36138"/>
                </a:cubicBezTo>
                <a:cubicBezTo>
                  <a:pt x="786944" y="102284"/>
                  <a:pt x="914210" y="274099"/>
                  <a:pt x="959160" y="466365"/>
                </a:cubicBezTo>
                <a:cubicBezTo>
                  <a:pt x="1113786" y="1127368"/>
                  <a:pt x="758433" y="1750230"/>
                  <a:pt x="788784" y="2401837"/>
                </a:cubicBezTo>
                <a:cubicBezTo>
                  <a:pt x="803615" y="2719302"/>
                  <a:pt x="1060557" y="2953577"/>
                  <a:pt x="1176211" y="3246355"/>
                </a:cubicBezTo>
                <a:cubicBezTo>
                  <a:pt x="1314743" y="3596433"/>
                  <a:pt x="1245765" y="4073643"/>
                  <a:pt x="736016" y="4192485"/>
                </a:cubicBezTo>
                <a:cubicBezTo>
                  <a:pt x="609786" y="4221873"/>
                  <a:pt x="485173" y="4231218"/>
                  <a:pt x="362266" y="4226198"/>
                </a:cubicBezTo>
                <a:lnTo>
                  <a:pt x="0" y="4173895"/>
                </a:lnTo>
                <a:lnTo>
                  <a:pt x="0" y="43188"/>
                </a:lnTo>
                <a:lnTo>
                  <a:pt x="53885" y="26976"/>
                </a:lnTo>
                <a:cubicBezTo>
                  <a:pt x="107157" y="14833"/>
                  <a:pt x="161198" y="6518"/>
                  <a:pt x="215873" y="2590"/>
                </a:cubicBezTo>
                <a:close/>
              </a:path>
            </a:pathLst>
          </a:custGeom>
          <a:gradFill flip="none" rotWithShape="1">
            <a:gsLst>
              <a:gs pos="0">
                <a:srgbClr val="689FE3"/>
              </a:gs>
              <a:gs pos="99000">
                <a:srgbClr val="66319E"/>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8ACD68D-AB4F-466B-A03C-77F3E5B02938}"/>
              </a:ext>
            </a:extLst>
          </p:cNvPr>
          <p:cNvGrpSpPr/>
          <p:nvPr userDrawn="1"/>
        </p:nvGrpSpPr>
        <p:grpSpPr>
          <a:xfrm>
            <a:off x="367773" y="267949"/>
            <a:ext cx="3799325" cy="1255084"/>
            <a:chOff x="392825" y="625637"/>
            <a:chExt cx="3799325" cy="1255084"/>
          </a:xfrm>
        </p:grpSpPr>
        <p:sp>
          <p:nvSpPr>
            <p:cNvPr id="12" name="TextBox 11">
              <a:extLst>
                <a:ext uri="{FF2B5EF4-FFF2-40B4-BE49-F238E27FC236}">
                  <a16:creationId xmlns:a16="http://schemas.microsoft.com/office/drawing/2014/main" id="{1429408F-4E43-4124-BD85-BA5731990876}"/>
                </a:ext>
              </a:extLst>
            </p:cNvPr>
            <p:cNvSpPr txBox="1"/>
            <p:nvPr/>
          </p:nvSpPr>
          <p:spPr>
            <a:xfrm>
              <a:off x="392825" y="625637"/>
              <a:ext cx="3799325" cy="1015663"/>
            </a:xfrm>
            <a:prstGeom prst="rect">
              <a:avLst/>
            </a:prstGeom>
            <a:noFill/>
          </p:spPr>
          <p:txBody>
            <a:bodyPr wrap="square" rtlCol="0">
              <a:spAutoFit/>
            </a:bodyPr>
            <a:lstStyle/>
            <a:p>
              <a:r>
                <a:rPr lang="en-GB" sz="6000" dirty="0">
                  <a:latin typeface="Oswald" pitchFamily="2" charset="0"/>
                </a:rPr>
                <a:t>EVENT BRIEF</a:t>
              </a:r>
            </a:p>
          </p:txBody>
        </p:sp>
        <p:sp>
          <p:nvSpPr>
            <p:cNvPr id="13" name="TextBox 12">
              <a:extLst>
                <a:ext uri="{FF2B5EF4-FFF2-40B4-BE49-F238E27FC236}">
                  <a16:creationId xmlns:a16="http://schemas.microsoft.com/office/drawing/2014/main" id="{9E201744-005A-460D-B41A-68E431B42BD5}"/>
                </a:ext>
              </a:extLst>
            </p:cNvPr>
            <p:cNvSpPr txBox="1"/>
            <p:nvPr/>
          </p:nvSpPr>
          <p:spPr>
            <a:xfrm>
              <a:off x="522781" y="1419056"/>
              <a:ext cx="3372814" cy="461665"/>
            </a:xfrm>
            <a:prstGeom prst="rect">
              <a:avLst/>
            </a:prstGeom>
            <a:noFill/>
          </p:spPr>
          <p:txBody>
            <a:bodyPr wrap="square" lIns="0" rIns="0">
              <a:spAutoFit/>
            </a:bodyPr>
            <a:lstStyle/>
            <a:p>
              <a:r>
                <a:rPr lang="en-GB" sz="2400" dirty="0">
                  <a:latin typeface="Oswald" pitchFamily="2" charset="0"/>
                  <a:cs typeface="Poppins" panose="00000500000000000000" pitchFamily="2" charset="0"/>
                </a:rPr>
                <a:t>TEMPLATE</a:t>
              </a:r>
            </a:p>
          </p:txBody>
        </p:sp>
        <p:cxnSp>
          <p:nvCxnSpPr>
            <p:cNvPr id="14" name="Straight Connector 13">
              <a:extLst>
                <a:ext uri="{FF2B5EF4-FFF2-40B4-BE49-F238E27FC236}">
                  <a16:creationId xmlns:a16="http://schemas.microsoft.com/office/drawing/2014/main" id="{33BC75E3-AC8B-412B-97FC-900CE22DDCD2}"/>
                </a:ext>
              </a:extLst>
            </p:cNvPr>
            <p:cNvCxnSpPr>
              <a:cxnSpLocks/>
            </p:cNvCxnSpPr>
            <p:nvPr/>
          </p:nvCxnSpPr>
          <p:spPr>
            <a:xfrm>
              <a:off x="1678488" y="1632137"/>
              <a:ext cx="2268000" cy="0"/>
            </a:xfrm>
            <a:prstGeom prst="line">
              <a:avLst/>
            </a:prstGeom>
            <a:ln w="19050">
              <a:solidFill>
                <a:srgbClr val="622A6C"/>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D387C3FC-191F-4AF3-A3B1-8E6736758532}"/>
              </a:ext>
            </a:extLst>
          </p:cNvPr>
          <p:cNvSpPr txBox="1"/>
          <p:nvPr userDrawn="1"/>
        </p:nvSpPr>
        <p:spPr>
          <a:xfrm>
            <a:off x="497729" y="1484381"/>
            <a:ext cx="5314348" cy="1015663"/>
          </a:xfrm>
          <a:prstGeom prst="rect">
            <a:avLst/>
          </a:prstGeom>
          <a:noFill/>
        </p:spPr>
        <p:txBody>
          <a:bodyPr wrap="square" lIns="0" rIns="0">
            <a:spAutoFit/>
          </a:bodyPr>
          <a:lstStyle/>
          <a:p>
            <a:r>
              <a:rPr lang="en-GB" sz="1000" dirty="0">
                <a:latin typeface="Poppins" panose="00000500000000000000" pitchFamily="2" charset="0"/>
                <a:cs typeface="Poppins" panose="00000500000000000000" pitchFamily="2" charset="0"/>
              </a:rPr>
              <a:t>Every event is different and sometimes it can be hard to keep track of all the elements needed. Use this template to guide your preparation and communicate with your suppliers. You could use this for both internal and external event planning, sending out to anyone involved with the event or on to your event management partners. With so many variables to coordinate, this handy form will help keep everything in one place.</a:t>
            </a:r>
          </a:p>
        </p:txBody>
      </p:sp>
      <p:sp>
        <p:nvSpPr>
          <p:cNvPr id="16" name="TextBox 15">
            <a:extLst>
              <a:ext uri="{FF2B5EF4-FFF2-40B4-BE49-F238E27FC236}">
                <a16:creationId xmlns:a16="http://schemas.microsoft.com/office/drawing/2014/main" id="{98D50FA9-F2DD-4441-BC07-53886595C114}"/>
              </a:ext>
            </a:extLst>
          </p:cNvPr>
          <p:cNvSpPr txBox="1"/>
          <p:nvPr userDrawn="1"/>
        </p:nvSpPr>
        <p:spPr>
          <a:xfrm>
            <a:off x="858033" y="9576653"/>
            <a:ext cx="5141934" cy="261610"/>
          </a:xfrm>
          <a:prstGeom prst="rect">
            <a:avLst/>
          </a:prstGeom>
          <a:noFill/>
        </p:spPr>
        <p:txBody>
          <a:bodyPr wrap="square" lIns="0" rIns="0">
            <a:spAutoFit/>
          </a:bodyPr>
          <a:lstStyle/>
          <a:p>
            <a:pPr algn="ctr"/>
            <a:r>
              <a:rPr lang="en-GB" sz="1050" dirty="0">
                <a:latin typeface="Oswald" pitchFamily="2" charset="0"/>
                <a:cs typeface="Poppins" panose="00000500000000000000" pitchFamily="2" charset="0"/>
              </a:rPr>
              <a:t>WWW.EVENTUROUS.CO.UK  |  01827 215 200  |  020 8051 9900</a:t>
            </a:r>
          </a:p>
        </p:txBody>
      </p:sp>
      <p:sp>
        <p:nvSpPr>
          <p:cNvPr id="17" name="Rectangle 16">
            <a:hlinkClick r:id="rId2"/>
            <a:extLst>
              <a:ext uri="{FF2B5EF4-FFF2-40B4-BE49-F238E27FC236}">
                <a16:creationId xmlns:a16="http://schemas.microsoft.com/office/drawing/2014/main" id="{ABF25544-4B89-4616-8A87-B722EFFF5AAB}"/>
              </a:ext>
            </a:extLst>
          </p:cNvPr>
          <p:cNvSpPr/>
          <p:nvPr userDrawn="1"/>
        </p:nvSpPr>
        <p:spPr>
          <a:xfrm>
            <a:off x="1603331" y="9539075"/>
            <a:ext cx="1590806" cy="27699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ue and white logo&#10;&#10;Description automatically generated with low confidence">
            <a:extLst>
              <a:ext uri="{FF2B5EF4-FFF2-40B4-BE49-F238E27FC236}">
                <a16:creationId xmlns:a16="http://schemas.microsoft.com/office/drawing/2014/main" id="{A48E1884-6FBB-4537-9438-E10EDB13F9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2894" y="9147431"/>
            <a:ext cx="1492212" cy="379118"/>
          </a:xfrm>
          <a:prstGeom prst="rect">
            <a:avLst/>
          </a:prstGeom>
        </p:spPr>
      </p:pic>
      <p:sp>
        <p:nvSpPr>
          <p:cNvPr id="20" name="Rectangle: Rounded Corners 19">
            <a:extLst>
              <a:ext uri="{FF2B5EF4-FFF2-40B4-BE49-F238E27FC236}">
                <a16:creationId xmlns:a16="http://schemas.microsoft.com/office/drawing/2014/main" id="{3D5654E3-A748-4197-8637-F45CA63D33DD}"/>
              </a:ext>
            </a:extLst>
          </p:cNvPr>
          <p:cNvSpPr/>
          <p:nvPr/>
        </p:nvSpPr>
        <p:spPr>
          <a:xfrm>
            <a:off x="292036" y="2566289"/>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243820CF-02B5-405C-AB49-191B2334F9BC}"/>
              </a:ext>
            </a:extLst>
          </p:cNvPr>
          <p:cNvSpPr/>
          <p:nvPr/>
        </p:nvSpPr>
        <p:spPr>
          <a:xfrm>
            <a:off x="292036" y="3068594"/>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897443B7-1FAA-4F4B-A9C7-A23266CCD56D}"/>
              </a:ext>
            </a:extLst>
          </p:cNvPr>
          <p:cNvSpPr/>
          <p:nvPr/>
        </p:nvSpPr>
        <p:spPr>
          <a:xfrm>
            <a:off x="292036" y="3887621"/>
            <a:ext cx="1984171"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641463E-AEE8-44AC-BBD8-994ADD28A2E1}"/>
              </a:ext>
            </a:extLst>
          </p:cNvPr>
          <p:cNvSpPr/>
          <p:nvPr/>
        </p:nvSpPr>
        <p:spPr>
          <a:xfrm>
            <a:off x="292036" y="4569672"/>
            <a:ext cx="1984171"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E57EE0AC-5EC9-4FE8-84FC-EE9307C5ACC7}"/>
              </a:ext>
            </a:extLst>
          </p:cNvPr>
          <p:cNvSpPr/>
          <p:nvPr/>
        </p:nvSpPr>
        <p:spPr>
          <a:xfrm>
            <a:off x="292036" y="5251723"/>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95877DCA-8567-4DA5-9321-8EB8EBB32AAE}"/>
              </a:ext>
            </a:extLst>
          </p:cNvPr>
          <p:cNvSpPr/>
          <p:nvPr/>
        </p:nvSpPr>
        <p:spPr>
          <a:xfrm>
            <a:off x="292036" y="5754028"/>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2EEE5F05-47D6-4743-B2F9-22F16F54764F}"/>
              </a:ext>
            </a:extLst>
          </p:cNvPr>
          <p:cNvSpPr/>
          <p:nvPr/>
        </p:nvSpPr>
        <p:spPr>
          <a:xfrm>
            <a:off x="292036" y="6256333"/>
            <a:ext cx="1984171"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D14E924E-D55B-4166-8435-5310B77964F0}"/>
              </a:ext>
            </a:extLst>
          </p:cNvPr>
          <p:cNvSpPr/>
          <p:nvPr/>
        </p:nvSpPr>
        <p:spPr>
          <a:xfrm>
            <a:off x="292036" y="6938384"/>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7FE01B1-F9AF-4501-B066-A221D4AA94C4}"/>
              </a:ext>
            </a:extLst>
          </p:cNvPr>
          <p:cNvSpPr/>
          <p:nvPr/>
        </p:nvSpPr>
        <p:spPr>
          <a:xfrm>
            <a:off x="292036" y="7757411"/>
            <a:ext cx="1984171"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BFB5CB47-8068-4250-8834-EBE8A6B06ACF}"/>
              </a:ext>
            </a:extLst>
          </p:cNvPr>
          <p:cNvSpPr/>
          <p:nvPr/>
        </p:nvSpPr>
        <p:spPr>
          <a:xfrm>
            <a:off x="292036" y="8439466"/>
            <a:ext cx="1984171"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A4512C0C-0B90-4CEB-9CED-6BADDF3BFD8C}"/>
              </a:ext>
            </a:extLst>
          </p:cNvPr>
          <p:cNvSpPr/>
          <p:nvPr/>
        </p:nvSpPr>
        <p:spPr>
          <a:xfrm>
            <a:off x="2405626" y="2566289"/>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626E2259-D59C-43C0-88FD-6CFFFD302FF9}"/>
              </a:ext>
            </a:extLst>
          </p:cNvPr>
          <p:cNvSpPr/>
          <p:nvPr/>
        </p:nvSpPr>
        <p:spPr>
          <a:xfrm>
            <a:off x="2405626" y="3068594"/>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C5BC52C-395E-450E-9259-8E2DEB1BC75E}"/>
              </a:ext>
            </a:extLst>
          </p:cNvPr>
          <p:cNvSpPr/>
          <p:nvPr/>
        </p:nvSpPr>
        <p:spPr>
          <a:xfrm>
            <a:off x="2405626" y="3887621"/>
            <a:ext cx="4160338"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8A64EF6-048B-417B-AB9A-441BC7BE93B1}"/>
              </a:ext>
            </a:extLst>
          </p:cNvPr>
          <p:cNvSpPr/>
          <p:nvPr/>
        </p:nvSpPr>
        <p:spPr>
          <a:xfrm>
            <a:off x="2405626" y="4569672"/>
            <a:ext cx="4160338"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0DC00B21-2116-4FB2-A11C-44C114BBD89F}"/>
              </a:ext>
            </a:extLst>
          </p:cNvPr>
          <p:cNvSpPr/>
          <p:nvPr/>
        </p:nvSpPr>
        <p:spPr>
          <a:xfrm>
            <a:off x="2405626" y="5251723"/>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487D397F-EB49-40FF-8809-64D91833F2D4}"/>
              </a:ext>
            </a:extLst>
          </p:cNvPr>
          <p:cNvSpPr/>
          <p:nvPr/>
        </p:nvSpPr>
        <p:spPr>
          <a:xfrm>
            <a:off x="2405626" y="5754028"/>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18A3B8F7-F181-4F25-8E5C-212797CC5881}"/>
              </a:ext>
            </a:extLst>
          </p:cNvPr>
          <p:cNvSpPr/>
          <p:nvPr/>
        </p:nvSpPr>
        <p:spPr>
          <a:xfrm>
            <a:off x="2405626" y="6256333"/>
            <a:ext cx="4160338"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E909878A-FE33-4D97-9629-AE16D27A1E9D}"/>
              </a:ext>
            </a:extLst>
          </p:cNvPr>
          <p:cNvSpPr/>
          <p:nvPr/>
        </p:nvSpPr>
        <p:spPr>
          <a:xfrm>
            <a:off x="2405626" y="6938384"/>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8A1E970-CD8F-49AF-AFA2-57ECFC97A6E6}"/>
              </a:ext>
            </a:extLst>
          </p:cNvPr>
          <p:cNvSpPr/>
          <p:nvPr/>
        </p:nvSpPr>
        <p:spPr>
          <a:xfrm>
            <a:off x="2405626" y="7757411"/>
            <a:ext cx="4160338"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29155298-0CDE-4491-9A36-8D4954D7D75D}"/>
              </a:ext>
            </a:extLst>
          </p:cNvPr>
          <p:cNvSpPr/>
          <p:nvPr/>
        </p:nvSpPr>
        <p:spPr>
          <a:xfrm>
            <a:off x="2405626" y="8439466"/>
            <a:ext cx="4160338" cy="615818"/>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BF977F1-4ED5-4094-ADF7-8336D62A3E93}"/>
              </a:ext>
            </a:extLst>
          </p:cNvPr>
          <p:cNvSpPr txBox="1"/>
          <p:nvPr userDrawn="1"/>
        </p:nvSpPr>
        <p:spPr>
          <a:xfrm>
            <a:off x="497729" y="2647691"/>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EVENT NAME</a:t>
            </a:r>
          </a:p>
        </p:txBody>
      </p:sp>
      <p:sp>
        <p:nvSpPr>
          <p:cNvPr id="41" name="TextBox 40">
            <a:extLst>
              <a:ext uri="{FF2B5EF4-FFF2-40B4-BE49-F238E27FC236}">
                <a16:creationId xmlns:a16="http://schemas.microsoft.com/office/drawing/2014/main" id="{54D13242-84BE-4EDE-B7BE-92A04A297F5D}"/>
              </a:ext>
            </a:extLst>
          </p:cNvPr>
          <p:cNvSpPr txBox="1"/>
          <p:nvPr userDrawn="1"/>
        </p:nvSpPr>
        <p:spPr>
          <a:xfrm>
            <a:off x="497729" y="3149449"/>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PURPOSE</a:t>
            </a:r>
          </a:p>
        </p:txBody>
      </p:sp>
      <p:sp>
        <p:nvSpPr>
          <p:cNvPr id="42" name="TextBox 41">
            <a:extLst>
              <a:ext uri="{FF2B5EF4-FFF2-40B4-BE49-F238E27FC236}">
                <a16:creationId xmlns:a16="http://schemas.microsoft.com/office/drawing/2014/main" id="{01390029-1897-4415-817A-EA8458D77D31}"/>
              </a:ext>
            </a:extLst>
          </p:cNvPr>
          <p:cNvSpPr txBox="1"/>
          <p:nvPr userDrawn="1"/>
        </p:nvSpPr>
        <p:spPr>
          <a:xfrm>
            <a:off x="497729" y="3963484"/>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OBJECTIVE/S</a:t>
            </a:r>
          </a:p>
        </p:txBody>
      </p:sp>
      <p:sp>
        <p:nvSpPr>
          <p:cNvPr id="43" name="TextBox 42">
            <a:extLst>
              <a:ext uri="{FF2B5EF4-FFF2-40B4-BE49-F238E27FC236}">
                <a16:creationId xmlns:a16="http://schemas.microsoft.com/office/drawing/2014/main" id="{C4BCB500-3AF5-4B4F-BFD0-BE3E5387AE50}"/>
              </a:ext>
            </a:extLst>
          </p:cNvPr>
          <p:cNvSpPr txBox="1"/>
          <p:nvPr userDrawn="1"/>
        </p:nvSpPr>
        <p:spPr>
          <a:xfrm>
            <a:off x="497729" y="4652799"/>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TARGET AUDIENCE</a:t>
            </a:r>
          </a:p>
        </p:txBody>
      </p:sp>
      <p:sp>
        <p:nvSpPr>
          <p:cNvPr id="44" name="TextBox 43">
            <a:extLst>
              <a:ext uri="{FF2B5EF4-FFF2-40B4-BE49-F238E27FC236}">
                <a16:creationId xmlns:a16="http://schemas.microsoft.com/office/drawing/2014/main" id="{889432D5-77AA-437F-8E04-23AC2ED86084}"/>
              </a:ext>
            </a:extLst>
          </p:cNvPr>
          <p:cNvSpPr txBox="1"/>
          <p:nvPr userDrawn="1"/>
        </p:nvSpPr>
        <p:spPr>
          <a:xfrm>
            <a:off x="497729" y="5336492"/>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NUMBER OF GUESTS</a:t>
            </a:r>
          </a:p>
        </p:txBody>
      </p:sp>
      <p:sp>
        <p:nvSpPr>
          <p:cNvPr id="45" name="TextBox 44">
            <a:extLst>
              <a:ext uri="{FF2B5EF4-FFF2-40B4-BE49-F238E27FC236}">
                <a16:creationId xmlns:a16="http://schemas.microsoft.com/office/drawing/2014/main" id="{3DBFFB11-9E3F-4CE3-8BDA-ED22C8BB090E}"/>
              </a:ext>
            </a:extLst>
          </p:cNvPr>
          <p:cNvSpPr txBox="1"/>
          <p:nvPr userDrawn="1"/>
        </p:nvSpPr>
        <p:spPr>
          <a:xfrm>
            <a:off x="497729" y="5825335"/>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PROPOSED DATE</a:t>
            </a:r>
          </a:p>
        </p:txBody>
      </p:sp>
      <p:sp>
        <p:nvSpPr>
          <p:cNvPr id="46" name="TextBox 45">
            <a:extLst>
              <a:ext uri="{FF2B5EF4-FFF2-40B4-BE49-F238E27FC236}">
                <a16:creationId xmlns:a16="http://schemas.microsoft.com/office/drawing/2014/main" id="{1F35D4D3-66C0-43F8-889A-503132B80EFA}"/>
              </a:ext>
            </a:extLst>
          </p:cNvPr>
          <p:cNvSpPr txBox="1"/>
          <p:nvPr userDrawn="1"/>
        </p:nvSpPr>
        <p:spPr>
          <a:xfrm>
            <a:off x="497729" y="6328579"/>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TIMINGS</a:t>
            </a:r>
          </a:p>
        </p:txBody>
      </p:sp>
      <p:sp>
        <p:nvSpPr>
          <p:cNvPr id="47" name="TextBox 46">
            <a:extLst>
              <a:ext uri="{FF2B5EF4-FFF2-40B4-BE49-F238E27FC236}">
                <a16:creationId xmlns:a16="http://schemas.microsoft.com/office/drawing/2014/main" id="{D8672F84-5401-4AFA-B529-17BAFB63016B}"/>
              </a:ext>
            </a:extLst>
          </p:cNvPr>
          <p:cNvSpPr txBox="1"/>
          <p:nvPr userDrawn="1"/>
        </p:nvSpPr>
        <p:spPr>
          <a:xfrm>
            <a:off x="497729" y="7016624"/>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LOCATION DETAILS</a:t>
            </a:r>
          </a:p>
        </p:txBody>
      </p:sp>
      <p:sp>
        <p:nvSpPr>
          <p:cNvPr id="48" name="TextBox 47">
            <a:extLst>
              <a:ext uri="{FF2B5EF4-FFF2-40B4-BE49-F238E27FC236}">
                <a16:creationId xmlns:a16="http://schemas.microsoft.com/office/drawing/2014/main" id="{95C40944-0411-480B-83E6-A30944D51EBA}"/>
              </a:ext>
            </a:extLst>
          </p:cNvPr>
          <p:cNvSpPr txBox="1"/>
          <p:nvPr userDrawn="1"/>
        </p:nvSpPr>
        <p:spPr>
          <a:xfrm>
            <a:off x="497729" y="7830864"/>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KEY MESSAGES</a:t>
            </a:r>
          </a:p>
        </p:txBody>
      </p:sp>
      <p:sp>
        <p:nvSpPr>
          <p:cNvPr id="49" name="TextBox 48">
            <a:extLst>
              <a:ext uri="{FF2B5EF4-FFF2-40B4-BE49-F238E27FC236}">
                <a16:creationId xmlns:a16="http://schemas.microsoft.com/office/drawing/2014/main" id="{847A7572-E2AC-484D-AA88-E2F773D4BFFD}"/>
              </a:ext>
            </a:extLst>
          </p:cNvPr>
          <p:cNvSpPr txBox="1"/>
          <p:nvPr userDrawn="1"/>
        </p:nvSpPr>
        <p:spPr>
          <a:xfrm>
            <a:off x="497729" y="8517391"/>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EVENT FORMAT</a:t>
            </a:r>
          </a:p>
        </p:txBody>
      </p:sp>
      <p:sp>
        <p:nvSpPr>
          <p:cNvPr id="55" name="Text Placeholder 54">
            <a:extLst>
              <a:ext uri="{FF2B5EF4-FFF2-40B4-BE49-F238E27FC236}">
                <a16:creationId xmlns:a16="http://schemas.microsoft.com/office/drawing/2014/main" id="{1DA8DB0B-84F4-4B70-B198-D409907D42E1}"/>
              </a:ext>
            </a:extLst>
          </p:cNvPr>
          <p:cNvSpPr>
            <a:spLocks noGrp="1"/>
          </p:cNvSpPr>
          <p:nvPr>
            <p:ph type="body" sz="quarter" idx="10" hasCustomPrompt="1"/>
          </p:nvPr>
        </p:nvSpPr>
        <p:spPr>
          <a:xfrm>
            <a:off x="2405063" y="2566988"/>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Name your event.</a:t>
            </a:r>
          </a:p>
        </p:txBody>
      </p:sp>
      <p:sp>
        <p:nvSpPr>
          <p:cNvPr id="57" name="Text Placeholder 54">
            <a:extLst>
              <a:ext uri="{FF2B5EF4-FFF2-40B4-BE49-F238E27FC236}">
                <a16:creationId xmlns:a16="http://schemas.microsoft.com/office/drawing/2014/main" id="{9B6D44DF-FB29-4002-A15E-57060883203F}"/>
              </a:ext>
            </a:extLst>
          </p:cNvPr>
          <p:cNvSpPr>
            <a:spLocks noGrp="1"/>
          </p:cNvSpPr>
          <p:nvPr>
            <p:ph type="body" sz="quarter" idx="11" hasCustomPrompt="1"/>
          </p:nvPr>
        </p:nvSpPr>
        <p:spPr>
          <a:xfrm>
            <a:off x="2410103" y="3093308"/>
            <a:ext cx="4160837" cy="694620"/>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Why is this event being held? Is it to recognise a significant milestone? What type of event will it be? Educational, a launch, networking, lead generation or celebration. </a:t>
            </a:r>
            <a:endParaRPr lang="en-US" dirty="0"/>
          </a:p>
        </p:txBody>
      </p:sp>
      <p:sp>
        <p:nvSpPr>
          <p:cNvPr id="58" name="Text Placeholder 54">
            <a:extLst>
              <a:ext uri="{FF2B5EF4-FFF2-40B4-BE49-F238E27FC236}">
                <a16:creationId xmlns:a16="http://schemas.microsoft.com/office/drawing/2014/main" id="{F984D2A5-C873-4E47-A0D3-9E87F0B5E6C5}"/>
              </a:ext>
            </a:extLst>
          </p:cNvPr>
          <p:cNvSpPr>
            <a:spLocks noGrp="1"/>
          </p:cNvSpPr>
          <p:nvPr>
            <p:ph type="body" sz="quarter" idx="12" hasCustomPrompt="1"/>
          </p:nvPr>
        </p:nvSpPr>
        <p:spPr>
          <a:xfrm>
            <a:off x="2410103" y="3908314"/>
            <a:ext cx="4160837" cy="56921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What do you want to achieve by holding this event? What is your desired outcome? What do you want people to take away from it?</a:t>
            </a:r>
            <a:endParaRPr lang="en-US" dirty="0"/>
          </a:p>
        </p:txBody>
      </p:sp>
      <p:sp>
        <p:nvSpPr>
          <p:cNvPr id="59" name="Text Placeholder 54">
            <a:extLst>
              <a:ext uri="{FF2B5EF4-FFF2-40B4-BE49-F238E27FC236}">
                <a16:creationId xmlns:a16="http://schemas.microsoft.com/office/drawing/2014/main" id="{ED9A7075-CB74-4D3A-BA83-FDDF70280553}"/>
              </a:ext>
            </a:extLst>
          </p:cNvPr>
          <p:cNvSpPr>
            <a:spLocks noGrp="1"/>
          </p:cNvSpPr>
          <p:nvPr>
            <p:ph type="body" sz="quarter" idx="13" hasCustomPrompt="1"/>
          </p:nvPr>
        </p:nvSpPr>
        <p:spPr>
          <a:xfrm>
            <a:off x="2410103" y="4599759"/>
            <a:ext cx="4160837" cy="56921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Who are your attendees? What are their requirements?</a:t>
            </a:r>
          </a:p>
        </p:txBody>
      </p:sp>
      <p:sp>
        <p:nvSpPr>
          <p:cNvPr id="60" name="Text Placeholder 54">
            <a:extLst>
              <a:ext uri="{FF2B5EF4-FFF2-40B4-BE49-F238E27FC236}">
                <a16:creationId xmlns:a16="http://schemas.microsoft.com/office/drawing/2014/main" id="{EEE0DD15-078B-4D25-8BFC-32E0CBCFFA1C}"/>
              </a:ext>
            </a:extLst>
          </p:cNvPr>
          <p:cNvSpPr>
            <a:spLocks noGrp="1"/>
          </p:cNvSpPr>
          <p:nvPr>
            <p:ph type="body" sz="quarter" idx="14" hasCustomPrompt="1"/>
          </p:nvPr>
        </p:nvSpPr>
        <p:spPr>
          <a:xfrm>
            <a:off x="2405063" y="5260583"/>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How many guests will attend/How many guests is your event open to?</a:t>
            </a:r>
          </a:p>
        </p:txBody>
      </p:sp>
      <p:sp>
        <p:nvSpPr>
          <p:cNvPr id="61" name="Text Placeholder 54">
            <a:extLst>
              <a:ext uri="{FF2B5EF4-FFF2-40B4-BE49-F238E27FC236}">
                <a16:creationId xmlns:a16="http://schemas.microsoft.com/office/drawing/2014/main" id="{9A693A27-3874-438B-86E6-2EDFCFBE87DB}"/>
              </a:ext>
            </a:extLst>
          </p:cNvPr>
          <p:cNvSpPr>
            <a:spLocks noGrp="1"/>
          </p:cNvSpPr>
          <p:nvPr>
            <p:ph type="body" sz="quarter" idx="15" hasCustomPrompt="1"/>
          </p:nvPr>
        </p:nvSpPr>
        <p:spPr>
          <a:xfrm>
            <a:off x="2405063" y="5756319"/>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The date of your event</a:t>
            </a:r>
          </a:p>
        </p:txBody>
      </p:sp>
      <p:sp>
        <p:nvSpPr>
          <p:cNvPr id="63" name="Text Placeholder 54">
            <a:extLst>
              <a:ext uri="{FF2B5EF4-FFF2-40B4-BE49-F238E27FC236}">
                <a16:creationId xmlns:a16="http://schemas.microsoft.com/office/drawing/2014/main" id="{4A40DA4D-24C1-4308-9317-67AE15DB4DC6}"/>
              </a:ext>
            </a:extLst>
          </p:cNvPr>
          <p:cNvSpPr>
            <a:spLocks noGrp="1"/>
          </p:cNvSpPr>
          <p:nvPr>
            <p:ph type="body" sz="quarter" idx="16" hasCustomPrompt="1"/>
          </p:nvPr>
        </p:nvSpPr>
        <p:spPr>
          <a:xfrm>
            <a:off x="2410103" y="6279270"/>
            <a:ext cx="4160837" cy="56921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What is the start and finish time for the event? What time will any activities take place? When are suppliers required from?</a:t>
            </a:r>
            <a:endParaRPr lang="en-US" dirty="0"/>
          </a:p>
        </p:txBody>
      </p:sp>
      <p:sp>
        <p:nvSpPr>
          <p:cNvPr id="64" name="Text Placeholder 54">
            <a:extLst>
              <a:ext uri="{FF2B5EF4-FFF2-40B4-BE49-F238E27FC236}">
                <a16:creationId xmlns:a16="http://schemas.microsoft.com/office/drawing/2014/main" id="{AC1FEAAF-48FF-48BA-B2D4-B981E933FB49}"/>
              </a:ext>
            </a:extLst>
          </p:cNvPr>
          <p:cNvSpPr>
            <a:spLocks noGrp="1"/>
          </p:cNvSpPr>
          <p:nvPr>
            <p:ph type="body" sz="quarter" idx="17" hasCustomPrompt="1"/>
          </p:nvPr>
        </p:nvSpPr>
        <p:spPr>
          <a:xfrm>
            <a:off x="2410103" y="6958358"/>
            <a:ext cx="4160837" cy="701953"/>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Where will the event be held? Specify if you need assistance in selecting a venue.</a:t>
            </a:r>
            <a:br>
              <a:rPr lang="en-GB" dirty="0"/>
            </a:br>
            <a:r>
              <a:rPr lang="en-GB" dirty="0"/>
              <a:t>Provide contact details of the location and its representative. </a:t>
            </a:r>
            <a:endParaRPr lang="en-US" dirty="0"/>
          </a:p>
        </p:txBody>
      </p:sp>
      <p:sp>
        <p:nvSpPr>
          <p:cNvPr id="65" name="Text Placeholder 54">
            <a:extLst>
              <a:ext uri="{FF2B5EF4-FFF2-40B4-BE49-F238E27FC236}">
                <a16:creationId xmlns:a16="http://schemas.microsoft.com/office/drawing/2014/main" id="{B130E7B2-6BB6-4A9C-874E-B0581C77C37C}"/>
              </a:ext>
            </a:extLst>
          </p:cNvPr>
          <p:cNvSpPr>
            <a:spLocks noGrp="1"/>
          </p:cNvSpPr>
          <p:nvPr>
            <p:ph type="body" sz="quarter" idx="18" hasCustomPrompt="1"/>
          </p:nvPr>
        </p:nvSpPr>
        <p:spPr>
          <a:xfrm>
            <a:off x="2410103" y="7786022"/>
            <a:ext cx="4160837" cy="56921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What do you need to communicate to ensure the event runs smoothly. RSVP / dress code requirements / whether guests need to bring anything with them. </a:t>
            </a:r>
            <a:endParaRPr lang="en-US" dirty="0"/>
          </a:p>
        </p:txBody>
      </p:sp>
      <p:sp>
        <p:nvSpPr>
          <p:cNvPr id="66" name="Text Placeholder 54">
            <a:extLst>
              <a:ext uri="{FF2B5EF4-FFF2-40B4-BE49-F238E27FC236}">
                <a16:creationId xmlns:a16="http://schemas.microsoft.com/office/drawing/2014/main" id="{433A054E-091B-4B0D-A121-BEBAB96ACDBF}"/>
              </a:ext>
            </a:extLst>
          </p:cNvPr>
          <p:cNvSpPr>
            <a:spLocks noGrp="1"/>
          </p:cNvSpPr>
          <p:nvPr>
            <p:ph type="body" sz="quarter" idx="19" hasCustomPrompt="1"/>
          </p:nvPr>
        </p:nvSpPr>
        <p:spPr>
          <a:xfrm>
            <a:off x="2410103" y="8465376"/>
            <a:ext cx="4160837" cy="56921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What format will suit your purpose? For example, conference/gala dinner/evening event. Will it be Live/Hybrid/Virtual?</a:t>
            </a:r>
            <a:endParaRPr lang="en-US" dirty="0"/>
          </a:p>
        </p:txBody>
      </p:sp>
    </p:spTree>
    <p:extLst>
      <p:ext uri="{BB962C8B-B14F-4D97-AF65-F5344CB8AC3E}">
        <p14:creationId xmlns:p14="http://schemas.microsoft.com/office/powerpoint/2010/main" val="3350566641"/>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26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4FC5E-50C7-4452-8538-AB7DBD7E52F5}"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159840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4FC5E-50C7-4452-8538-AB7DBD7E52F5}"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5118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2A2586-0BD1-43C9-8BDF-C4DA981EA268}"/>
              </a:ext>
            </a:extLst>
          </p:cNvPr>
          <p:cNvSpPr txBox="1"/>
          <p:nvPr userDrawn="1"/>
        </p:nvSpPr>
        <p:spPr>
          <a:xfrm>
            <a:off x="858033" y="9576653"/>
            <a:ext cx="5141934" cy="261610"/>
          </a:xfrm>
          <a:prstGeom prst="rect">
            <a:avLst/>
          </a:prstGeom>
          <a:noFill/>
        </p:spPr>
        <p:txBody>
          <a:bodyPr wrap="square" lIns="0" rIns="0">
            <a:spAutoFit/>
          </a:bodyPr>
          <a:lstStyle/>
          <a:p>
            <a:pPr algn="ctr"/>
            <a:r>
              <a:rPr lang="en-GB" sz="1050" dirty="0">
                <a:latin typeface="Oswald" pitchFamily="2" charset="0"/>
                <a:cs typeface="Poppins" panose="00000500000000000000" pitchFamily="2" charset="0"/>
              </a:rPr>
              <a:t>WWW.EVENTUROUS.CO.UK  |  01827 215 200  |  020 8051 9900</a:t>
            </a:r>
          </a:p>
        </p:txBody>
      </p:sp>
      <p:sp>
        <p:nvSpPr>
          <p:cNvPr id="8" name="Rectangle 7">
            <a:hlinkClick r:id="rId2"/>
            <a:extLst>
              <a:ext uri="{FF2B5EF4-FFF2-40B4-BE49-F238E27FC236}">
                <a16:creationId xmlns:a16="http://schemas.microsoft.com/office/drawing/2014/main" id="{7624EA33-CE03-4534-BDB0-B9494128940D}"/>
              </a:ext>
            </a:extLst>
          </p:cNvPr>
          <p:cNvSpPr/>
          <p:nvPr userDrawn="1"/>
        </p:nvSpPr>
        <p:spPr>
          <a:xfrm>
            <a:off x="1603331" y="9539075"/>
            <a:ext cx="1590806" cy="27699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ue and white logo&#10;&#10;Description automatically generated with low confidence">
            <a:extLst>
              <a:ext uri="{FF2B5EF4-FFF2-40B4-BE49-F238E27FC236}">
                <a16:creationId xmlns:a16="http://schemas.microsoft.com/office/drawing/2014/main" id="{2BD88AF3-F139-417C-9C9F-6EC7A87A7D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2894" y="9147431"/>
            <a:ext cx="1492212" cy="379118"/>
          </a:xfrm>
          <a:prstGeom prst="rect">
            <a:avLst/>
          </a:prstGeom>
        </p:spPr>
      </p:pic>
      <p:grpSp>
        <p:nvGrpSpPr>
          <p:cNvPr id="2048" name="Group 2047">
            <a:extLst>
              <a:ext uri="{FF2B5EF4-FFF2-40B4-BE49-F238E27FC236}">
                <a16:creationId xmlns:a16="http://schemas.microsoft.com/office/drawing/2014/main" id="{779201E1-EAE4-4109-B514-62EE4EB42D38}"/>
              </a:ext>
            </a:extLst>
          </p:cNvPr>
          <p:cNvGrpSpPr/>
          <p:nvPr userDrawn="1"/>
        </p:nvGrpSpPr>
        <p:grpSpPr>
          <a:xfrm>
            <a:off x="1" y="1241681"/>
            <a:ext cx="1173892" cy="4408157"/>
            <a:chOff x="-296562" y="1396767"/>
            <a:chExt cx="1661659" cy="4408157"/>
          </a:xfrm>
        </p:grpSpPr>
        <p:sp>
          <p:nvSpPr>
            <p:cNvPr id="10" name="Freeform: Shape 9">
              <a:extLst>
                <a:ext uri="{FF2B5EF4-FFF2-40B4-BE49-F238E27FC236}">
                  <a16:creationId xmlns:a16="http://schemas.microsoft.com/office/drawing/2014/main" id="{F5B50BAD-B8A1-4601-A817-7A26114C5B9C}"/>
                </a:ext>
              </a:extLst>
            </p:cNvPr>
            <p:cNvSpPr/>
            <p:nvPr userDrawn="1"/>
          </p:nvSpPr>
          <p:spPr>
            <a:xfrm rot="10800000" flipH="1">
              <a:off x="-296561" y="1577440"/>
              <a:ext cx="1661658" cy="4227484"/>
            </a:xfrm>
            <a:custGeom>
              <a:avLst/>
              <a:gdLst>
                <a:gd name="connsiteX0" fmla="*/ 761263 w 1764827"/>
                <a:gd name="connsiteY0" fmla="*/ 140 h 4489960"/>
                <a:gd name="connsiteX1" fmla="*/ 1230130 w 1764827"/>
                <a:gd name="connsiteY1" fmla="*/ 80851 h 4489960"/>
                <a:gd name="connsiteX2" fmla="*/ 1234728 w 1764827"/>
                <a:gd name="connsiteY2" fmla="*/ 2183255 h 4489960"/>
                <a:gd name="connsiteX3" fmla="*/ 1335782 w 1764827"/>
                <a:gd name="connsiteY3" fmla="*/ 3104052 h 4489960"/>
                <a:gd name="connsiteX4" fmla="*/ 1444536 w 1764827"/>
                <a:gd name="connsiteY4" fmla="*/ 3953913 h 4489960"/>
                <a:gd name="connsiteX5" fmla="*/ 173729 w 1764827"/>
                <a:gd name="connsiteY5" fmla="*/ 4422464 h 4489960"/>
                <a:gd name="connsiteX6" fmla="*/ 0 w 1764827"/>
                <a:gd name="connsiteY6" fmla="*/ 4345129 h 4489960"/>
                <a:gd name="connsiteX7" fmla="*/ 0 w 1764827"/>
                <a:gd name="connsiteY7" fmla="*/ 86057 h 4489960"/>
                <a:gd name="connsiteX8" fmla="*/ 81926 w 1764827"/>
                <a:gd name="connsiteY8" fmla="*/ 69949 h 4489960"/>
                <a:gd name="connsiteX9" fmla="*/ 761263 w 1764827"/>
                <a:gd name="connsiteY9" fmla="*/ 140 h 448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4827" h="4489960">
                  <a:moveTo>
                    <a:pt x="761263" y="140"/>
                  </a:moveTo>
                  <a:cubicBezTo>
                    <a:pt x="932462" y="2092"/>
                    <a:pt x="1095579" y="24539"/>
                    <a:pt x="1230130" y="80851"/>
                  </a:cubicBezTo>
                  <a:cubicBezTo>
                    <a:pt x="2288598" y="524254"/>
                    <a:pt x="1492936" y="1578633"/>
                    <a:pt x="1234728" y="2183255"/>
                  </a:cubicBezTo>
                  <a:cubicBezTo>
                    <a:pt x="1106659" y="2483308"/>
                    <a:pt x="1165750" y="2819383"/>
                    <a:pt x="1335782" y="3104052"/>
                  </a:cubicBezTo>
                  <a:cubicBezTo>
                    <a:pt x="1496731" y="3373889"/>
                    <a:pt x="1534093" y="3658465"/>
                    <a:pt x="1444536" y="3953913"/>
                  </a:cubicBezTo>
                  <a:cubicBezTo>
                    <a:pt x="1316352" y="4376310"/>
                    <a:pt x="730728" y="4614916"/>
                    <a:pt x="173729" y="4422464"/>
                  </a:cubicBezTo>
                  <a:lnTo>
                    <a:pt x="0" y="4345129"/>
                  </a:lnTo>
                  <a:lnTo>
                    <a:pt x="0" y="86057"/>
                  </a:lnTo>
                  <a:lnTo>
                    <a:pt x="81926" y="69949"/>
                  </a:lnTo>
                  <a:cubicBezTo>
                    <a:pt x="290367" y="31371"/>
                    <a:pt x="532998" y="-2463"/>
                    <a:pt x="761263" y="140"/>
                  </a:cubicBezTo>
                  <a:close/>
                </a:path>
              </a:pathLst>
            </a:custGeom>
            <a:gradFill flip="none" rotWithShape="1">
              <a:gsLst>
                <a:gs pos="0">
                  <a:srgbClr val="7B2590">
                    <a:alpha val="50000"/>
                  </a:srgbClr>
                </a:gs>
                <a:gs pos="98000">
                  <a:srgbClr val="1F1717">
                    <a:alpha val="5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1" name="Freeform: Shape 10">
              <a:extLst>
                <a:ext uri="{FF2B5EF4-FFF2-40B4-BE49-F238E27FC236}">
                  <a16:creationId xmlns:a16="http://schemas.microsoft.com/office/drawing/2014/main" id="{DFE7DDE6-6097-4255-8263-1C6C53D60551}"/>
                </a:ext>
              </a:extLst>
            </p:cNvPr>
            <p:cNvSpPr/>
            <p:nvPr userDrawn="1"/>
          </p:nvSpPr>
          <p:spPr>
            <a:xfrm rot="10800000" flipH="1">
              <a:off x="-296562" y="1396767"/>
              <a:ext cx="1238695" cy="4227484"/>
            </a:xfrm>
            <a:custGeom>
              <a:avLst/>
              <a:gdLst>
                <a:gd name="connsiteX0" fmla="*/ 215873 w 1238695"/>
                <a:gd name="connsiteY0" fmla="*/ 2590 h 4227484"/>
                <a:gd name="connsiteX1" fmla="*/ 550465 w 1238695"/>
                <a:gd name="connsiteY1" fmla="*/ 36138 h 4227484"/>
                <a:gd name="connsiteX2" fmla="*/ 959160 w 1238695"/>
                <a:gd name="connsiteY2" fmla="*/ 466365 h 4227484"/>
                <a:gd name="connsiteX3" fmla="*/ 788784 w 1238695"/>
                <a:gd name="connsiteY3" fmla="*/ 2401837 h 4227484"/>
                <a:gd name="connsiteX4" fmla="*/ 1176211 w 1238695"/>
                <a:gd name="connsiteY4" fmla="*/ 3246355 h 4227484"/>
                <a:gd name="connsiteX5" fmla="*/ 736016 w 1238695"/>
                <a:gd name="connsiteY5" fmla="*/ 4192485 h 4227484"/>
                <a:gd name="connsiteX6" fmla="*/ 362266 w 1238695"/>
                <a:gd name="connsiteY6" fmla="*/ 4226198 h 4227484"/>
                <a:gd name="connsiteX7" fmla="*/ 0 w 1238695"/>
                <a:gd name="connsiteY7" fmla="*/ 4173895 h 4227484"/>
                <a:gd name="connsiteX8" fmla="*/ 0 w 1238695"/>
                <a:gd name="connsiteY8" fmla="*/ 43188 h 4227484"/>
                <a:gd name="connsiteX9" fmla="*/ 53885 w 1238695"/>
                <a:gd name="connsiteY9" fmla="*/ 26976 h 4227484"/>
                <a:gd name="connsiteX10" fmla="*/ 215873 w 1238695"/>
                <a:gd name="connsiteY10" fmla="*/ 2590 h 42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695" h="4227484">
                  <a:moveTo>
                    <a:pt x="215873" y="2590"/>
                  </a:moveTo>
                  <a:cubicBezTo>
                    <a:pt x="325223" y="-5267"/>
                    <a:pt x="437111" y="4424"/>
                    <a:pt x="550465" y="36138"/>
                  </a:cubicBezTo>
                  <a:cubicBezTo>
                    <a:pt x="786944" y="102284"/>
                    <a:pt x="914210" y="274099"/>
                    <a:pt x="959160" y="466365"/>
                  </a:cubicBezTo>
                  <a:cubicBezTo>
                    <a:pt x="1113786" y="1127368"/>
                    <a:pt x="758433" y="1750230"/>
                    <a:pt x="788784" y="2401837"/>
                  </a:cubicBezTo>
                  <a:cubicBezTo>
                    <a:pt x="803615" y="2719302"/>
                    <a:pt x="1060557" y="2953577"/>
                    <a:pt x="1176211" y="3246355"/>
                  </a:cubicBezTo>
                  <a:cubicBezTo>
                    <a:pt x="1314743" y="3596433"/>
                    <a:pt x="1245765" y="4073643"/>
                    <a:pt x="736016" y="4192485"/>
                  </a:cubicBezTo>
                  <a:cubicBezTo>
                    <a:pt x="609786" y="4221873"/>
                    <a:pt x="485173" y="4231218"/>
                    <a:pt x="362266" y="4226198"/>
                  </a:cubicBezTo>
                  <a:lnTo>
                    <a:pt x="0" y="4173895"/>
                  </a:lnTo>
                  <a:lnTo>
                    <a:pt x="0" y="43188"/>
                  </a:lnTo>
                  <a:lnTo>
                    <a:pt x="53885" y="26976"/>
                  </a:lnTo>
                  <a:cubicBezTo>
                    <a:pt x="107157" y="14833"/>
                    <a:pt x="161198" y="6518"/>
                    <a:pt x="215873" y="2590"/>
                  </a:cubicBezTo>
                  <a:close/>
                </a:path>
              </a:pathLst>
            </a:custGeom>
            <a:gradFill flip="none" rotWithShape="1">
              <a:gsLst>
                <a:gs pos="0">
                  <a:srgbClr val="7B2590">
                    <a:alpha val="90000"/>
                  </a:srgbClr>
                </a:gs>
                <a:gs pos="98000">
                  <a:srgbClr val="1F1717">
                    <a:alpha val="9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grpSp>
      <p:grpSp>
        <p:nvGrpSpPr>
          <p:cNvPr id="27" name="Group 26">
            <a:extLst>
              <a:ext uri="{FF2B5EF4-FFF2-40B4-BE49-F238E27FC236}">
                <a16:creationId xmlns:a16="http://schemas.microsoft.com/office/drawing/2014/main" id="{86C6566A-AFEB-47FC-A260-94EF30F21D91}"/>
              </a:ext>
            </a:extLst>
          </p:cNvPr>
          <p:cNvGrpSpPr/>
          <p:nvPr userDrawn="1"/>
        </p:nvGrpSpPr>
        <p:grpSpPr>
          <a:xfrm>
            <a:off x="4879441" y="6227804"/>
            <a:ext cx="2224960" cy="3775745"/>
            <a:chOff x="4879441" y="6060198"/>
            <a:chExt cx="2224960" cy="3943352"/>
          </a:xfrm>
        </p:grpSpPr>
        <p:sp>
          <p:nvSpPr>
            <p:cNvPr id="34" name="Freeform: Shape 33">
              <a:extLst>
                <a:ext uri="{FF2B5EF4-FFF2-40B4-BE49-F238E27FC236}">
                  <a16:creationId xmlns:a16="http://schemas.microsoft.com/office/drawing/2014/main" id="{DD177413-9D61-452F-AA04-FEBF9C75FB42}"/>
                </a:ext>
              </a:extLst>
            </p:cNvPr>
            <p:cNvSpPr/>
            <p:nvPr/>
          </p:nvSpPr>
          <p:spPr>
            <a:xfrm rot="21151635">
              <a:off x="4879441" y="6060198"/>
              <a:ext cx="2224960" cy="3871209"/>
            </a:xfrm>
            <a:custGeom>
              <a:avLst/>
              <a:gdLst>
                <a:gd name="connsiteX0" fmla="*/ 1935607 w 2224960"/>
                <a:gd name="connsiteY0" fmla="*/ 5416 h 3871209"/>
                <a:gd name="connsiteX1" fmla="*/ 2138838 w 2224960"/>
                <a:gd name="connsiteY1" fmla="*/ 67700 h 3871209"/>
                <a:gd name="connsiteX2" fmla="*/ 2224960 w 2224960"/>
                <a:gd name="connsiteY2" fmla="*/ 113649 h 3871209"/>
                <a:gd name="connsiteX3" fmla="*/ 1756492 w 2224960"/>
                <a:gd name="connsiteY3" fmla="*/ 3685147 h 3871209"/>
                <a:gd name="connsiteX4" fmla="*/ 1677299 w 2224960"/>
                <a:gd name="connsiteY4" fmla="*/ 3714909 h 3871209"/>
                <a:gd name="connsiteX5" fmla="*/ 1359561 w 2224960"/>
                <a:gd name="connsiteY5" fmla="*/ 3813306 h 3871209"/>
                <a:gd name="connsiteX6" fmla="*/ 1170608 w 2224960"/>
                <a:gd name="connsiteY6" fmla="*/ 3858610 h 3871209"/>
                <a:gd name="connsiteX7" fmla="*/ 1086417 w 2224960"/>
                <a:gd name="connsiteY7" fmla="*/ 3871209 h 3871209"/>
                <a:gd name="connsiteX8" fmla="*/ 370056 w 2224960"/>
                <a:gd name="connsiteY8" fmla="*/ 3777245 h 3871209"/>
                <a:gd name="connsiteX9" fmla="*/ 350931 w 2224960"/>
                <a:gd name="connsiteY9" fmla="*/ 3766535 h 3871209"/>
                <a:gd name="connsiteX10" fmla="*/ 163094 w 2224960"/>
                <a:gd name="connsiteY10" fmla="*/ 2832818 h 3871209"/>
                <a:gd name="connsiteX11" fmla="*/ 1136038 w 2224960"/>
                <a:gd name="connsiteY11" fmla="*/ 1966922 h 3871209"/>
                <a:gd name="connsiteX12" fmla="*/ 1252784 w 2224960"/>
                <a:gd name="connsiteY12" fmla="*/ 762373 h 3871209"/>
                <a:gd name="connsiteX13" fmla="*/ 1535309 w 2224960"/>
                <a:gd name="connsiteY13" fmla="*/ 118474 h 3871209"/>
                <a:gd name="connsiteX14" fmla="*/ 1935607 w 2224960"/>
                <a:gd name="connsiteY14" fmla="*/ 5416 h 387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4960" h="3871209">
                  <a:moveTo>
                    <a:pt x="1935607" y="5416"/>
                  </a:moveTo>
                  <a:cubicBezTo>
                    <a:pt x="2003746" y="14949"/>
                    <a:pt x="2071859" y="36697"/>
                    <a:pt x="2138838" y="67700"/>
                  </a:cubicBezTo>
                  <a:lnTo>
                    <a:pt x="2224960" y="113649"/>
                  </a:lnTo>
                  <a:lnTo>
                    <a:pt x="1756492" y="3685147"/>
                  </a:lnTo>
                  <a:lnTo>
                    <a:pt x="1677299" y="3714909"/>
                  </a:lnTo>
                  <a:cubicBezTo>
                    <a:pt x="1569895" y="3751790"/>
                    <a:pt x="1463307" y="3784860"/>
                    <a:pt x="1359561" y="3813306"/>
                  </a:cubicBezTo>
                  <a:cubicBezTo>
                    <a:pt x="1297012" y="3830458"/>
                    <a:pt x="1233987" y="3845927"/>
                    <a:pt x="1170608" y="3858610"/>
                  </a:cubicBezTo>
                  <a:lnTo>
                    <a:pt x="1086417" y="3871209"/>
                  </a:lnTo>
                  <a:lnTo>
                    <a:pt x="370056" y="3777245"/>
                  </a:lnTo>
                  <a:lnTo>
                    <a:pt x="350931" y="3766535"/>
                  </a:lnTo>
                  <a:cubicBezTo>
                    <a:pt x="27541" y="3561263"/>
                    <a:pt x="-149055" y="3128478"/>
                    <a:pt x="163094" y="2832818"/>
                  </a:cubicBezTo>
                  <a:cubicBezTo>
                    <a:pt x="478937" y="2533859"/>
                    <a:pt x="863211" y="2311053"/>
                    <a:pt x="1136038" y="1966922"/>
                  </a:cubicBezTo>
                  <a:cubicBezTo>
                    <a:pt x="1417485" y="1612284"/>
                    <a:pt x="1224046" y="1181940"/>
                    <a:pt x="1252784" y="762373"/>
                  </a:cubicBezTo>
                  <a:cubicBezTo>
                    <a:pt x="1269487" y="519182"/>
                    <a:pt x="1337020" y="277428"/>
                    <a:pt x="1535309" y="118474"/>
                  </a:cubicBezTo>
                  <a:cubicBezTo>
                    <a:pt x="1662944" y="16141"/>
                    <a:pt x="1799329" y="-13651"/>
                    <a:pt x="1935607" y="5416"/>
                  </a:cubicBezTo>
                  <a:close/>
                </a:path>
              </a:pathLst>
            </a:custGeom>
            <a:gradFill flip="none" rotWithShape="1">
              <a:gsLst>
                <a:gs pos="0">
                  <a:srgbClr val="689FE3">
                    <a:alpha val="50000"/>
                  </a:srgbClr>
                </a:gs>
                <a:gs pos="99000">
                  <a:srgbClr val="66319E">
                    <a:alpha val="50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2" name="Freeform: Shape 31">
              <a:extLst>
                <a:ext uri="{FF2B5EF4-FFF2-40B4-BE49-F238E27FC236}">
                  <a16:creationId xmlns:a16="http://schemas.microsoft.com/office/drawing/2014/main" id="{E16C99AE-729D-49F8-B2D9-67BA3B670802}"/>
                </a:ext>
              </a:extLst>
            </p:cNvPr>
            <p:cNvSpPr/>
            <p:nvPr/>
          </p:nvSpPr>
          <p:spPr>
            <a:xfrm rot="21151635">
              <a:off x="5115100" y="6211808"/>
              <a:ext cx="1963918" cy="3791742"/>
            </a:xfrm>
            <a:custGeom>
              <a:avLst/>
              <a:gdLst>
                <a:gd name="connsiteX0" fmla="*/ 1242395 w 1963918"/>
                <a:gd name="connsiteY0" fmla="*/ 11031 h 3791742"/>
                <a:gd name="connsiteX1" fmla="*/ 1885060 w 1963918"/>
                <a:gd name="connsiteY1" fmla="*/ 298685 h 3791742"/>
                <a:gd name="connsiteX2" fmla="*/ 1963918 w 1963918"/>
                <a:gd name="connsiteY2" fmla="*/ 355585 h 3791742"/>
                <a:gd name="connsiteX3" fmla="*/ 1513202 w 1963918"/>
                <a:gd name="connsiteY3" fmla="*/ 3791742 h 3791742"/>
                <a:gd name="connsiteX4" fmla="*/ 18601 w 1963918"/>
                <a:gd name="connsiteY4" fmla="*/ 3595697 h 3791742"/>
                <a:gd name="connsiteX5" fmla="*/ 4886 w 1963918"/>
                <a:gd name="connsiteY5" fmla="*/ 3536428 h 3791742"/>
                <a:gd name="connsiteX6" fmla="*/ 77945 w 1963918"/>
                <a:gd name="connsiteY6" fmla="*/ 3203629 h 3791742"/>
                <a:gd name="connsiteX7" fmla="*/ 784079 w 1963918"/>
                <a:gd name="connsiteY7" fmla="*/ 2109181 h 3791742"/>
                <a:gd name="connsiteX8" fmla="*/ 574385 w 1963918"/>
                <a:gd name="connsiteY8" fmla="*/ 917294 h 3791742"/>
                <a:gd name="connsiteX9" fmla="*/ 674517 w 1963918"/>
                <a:gd name="connsiteY9" fmla="*/ 221308 h 3791742"/>
                <a:gd name="connsiteX10" fmla="*/ 1242395 w 1963918"/>
                <a:gd name="connsiteY10" fmla="*/ 11031 h 379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3918" h="3791742">
                  <a:moveTo>
                    <a:pt x="1242395" y="11031"/>
                  </a:moveTo>
                  <a:cubicBezTo>
                    <a:pt x="1460885" y="46936"/>
                    <a:pt x="1691840" y="165828"/>
                    <a:pt x="1885060" y="298685"/>
                  </a:cubicBezTo>
                  <a:lnTo>
                    <a:pt x="1963918" y="355585"/>
                  </a:lnTo>
                  <a:lnTo>
                    <a:pt x="1513202" y="3791742"/>
                  </a:lnTo>
                  <a:lnTo>
                    <a:pt x="18601" y="3595697"/>
                  </a:lnTo>
                  <a:lnTo>
                    <a:pt x="4886" y="3536428"/>
                  </a:lnTo>
                  <a:cubicBezTo>
                    <a:pt x="-10535" y="3430398"/>
                    <a:pt x="9671" y="3316940"/>
                    <a:pt x="77945" y="3203629"/>
                  </a:cubicBezTo>
                  <a:cubicBezTo>
                    <a:pt x="302367" y="2831120"/>
                    <a:pt x="613450" y="2513301"/>
                    <a:pt x="784079" y="2109181"/>
                  </a:cubicBezTo>
                  <a:cubicBezTo>
                    <a:pt x="960545" y="1692308"/>
                    <a:pt x="658801" y="1329318"/>
                    <a:pt x="574385" y="917294"/>
                  </a:cubicBezTo>
                  <a:cubicBezTo>
                    <a:pt x="525441" y="678503"/>
                    <a:pt x="525890" y="427859"/>
                    <a:pt x="674517" y="221308"/>
                  </a:cubicBezTo>
                  <a:cubicBezTo>
                    <a:pt x="817879" y="22211"/>
                    <a:pt x="1023905" y="-24873"/>
                    <a:pt x="1242395" y="11031"/>
                  </a:cubicBezTo>
                  <a:close/>
                </a:path>
              </a:pathLst>
            </a:custGeom>
            <a:gradFill flip="none" rotWithShape="1">
              <a:gsLst>
                <a:gs pos="0">
                  <a:srgbClr val="689FE3"/>
                </a:gs>
                <a:gs pos="99000">
                  <a:srgbClr val="66319E"/>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37" name="TextBox 36">
            <a:extLst>
              <a:ext uri="{FF2B5EF4-FFF2-40B4-BE49-F238E27FC236}">
                <a16:creationId xmlns:a16="http://schemas.microsoft.com/office/drawing/2014/main" id="{32C53182-144F-4A13-B294-192A1E9D52CC}"/>
              </a:ext>
            </a:extLst>
          </p:cNvPr>
          <p:cNvSpPr txBox="1"/>
          <p:nvPr userDrawn="1"/>
        </p:nvSpPr>
        <p:spPr>
          <a:xfrm>
            <a:off x="497729" y="354737"/>
            <a:ext cx="3372814" cy="461665"/>
          </a:xfrm>
          <a:prstGeom prst="rect">
            <a:avLst/>
          </a:prstGeom>
          <a:noFill/>
        </p:spPr>
        <p:txBody>
          <a:bodyPr wrap="square" lIns="0" rIns="0">
            <a:spAutoFit/>
          </a:bodyPr>
          <a:lstStyle/>
          <a:p>
            <a:r>
              <a:rPr lang="en-GB" sz="2400" dirty="0">
                <a:latin typeface="Oswald" pitchFamily="2" charset="0"/>
                <a:cs typeface="Poppins" panose="00000500000000000000" pitchFamily="2" charset="0"/>
              </a:rPr>
              <a:t>RUNNING SHEET</a:t>
            </a:r>
          </a:p>
        </p:txBody>
      </p:sp>
      <p:grpSp>
        <p:nvGrpSpPr>
          <p:cNvPr id="2061" name="Group 2060">
            <a:extLst>
              <a:ext uri="{FF2B5EF4-FFF2-40B4-BE49-F238E27FC236}">
                <a16:creationId xmlns:a16="http://schemas.microsoft.com/office/drawing/2014/main" id="{82420417-CBD6-4004-BAA7-DC5A1F748EF2}"/>
              </a:ext>
            </a:extLst>
          </p:cNvPr>
          <p:cNvGrpSpPr/>
          <p:nvPr userDrawn="1"/>
        </p:nvGrpSpPr>
        <p:grpSpPr>
          <a:xfrm>
            <a:off x="292036" y="1196572"/>
            <a:ext cx="6273928" cy="436072"/>
            <a:chOff x="292036" y="1295428"/>
            <a:chExt cx="6273928" cy="436072"/>
          </a:xfrm>
        </p:grpSpPr>
        <p:sp>
          <p:nvSpPr>
            <p:cNvPr id="39" name="Rectangle: Rounded Corners 38">
              <a:extLst>
                <a:ext uri="{FF2B5EF4-FFF2-40B4-BE49-F238E27FC236}">
                  <a16:creationId xmlns:a16="http://schemas.microsoft.com/office/drawing/2014/main" id="{5D67EA86-1E5A-40CF-9A57-A1AD6D64AAD0}"/>
                </a:ext>
              </a:extLst>
            </p:cNvPr>
            <p:cNvSpPr/>
            <p:nvPr userDrawn="1"/>
          </p:nvSpPr>
          <p:spPr>
            <a:xfrm>
              <a:off x="292036" y="1295428"/>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B26661E8-2DA6-4BA1-BD25-1634814C19F8}"/>
                </a:ext>
              </a:extLst>
            </p:cNvPr>
            <p:cNvSpPr/>
            <p:nvPr userDrawn="1"/>
          </p:nvSpPr>
          <p:spPr>
            <a:xfrm>
              <a:off x="2405626" y="1295428"/>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0D8D4CA6-D410-4299-9760-53AB36E53D89}"/>
                </a:ext>
              </a:extLst>
            </p:cNvPr>
            <p:cNvSpPr txBox="1"/>
            <p:nvPr userDrawn="1"/>
          </p:nvSpPr>
          <p:spPr>
            <a:xfrm>
              <a:off x="497729" y="1376830"/>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TIME</a:t>
              </a:r>
            </a:p>
          </p:txBody>
        </p:sp>
      </p:grpSp>
      <p:grpSp>
        <p:nvGrpSpPr>
          <p:cNvPr id="2060" name="Group 2059">
            <a:extLst>
              <a:ext uri="{FF2B5EF4-FFF2-40B4-BE49-F238E27FC236}">
                <a16:creationId xmlns:a16="http://schemas.microsoft.com/office/drawing/2014/main" id="{6AE7098C-D97D-4E30-A744-802890616FBE}"/>
              </a:ext>
            </a:extLst>
          </p:cNvPr>
          <p:cNvGrpSpPr/>
          <p:nvPr userDrawn="1"/>
        </p:nvGrpSpPr>
        <p:grpSpPr>
          <a:xfrm>
            <a:off x="292036" y="1698686"/>
            <a:ext cx="6273928" cy="752794"/>
            <a:chOff x="292036" y="1797733"/>
            <a:chExt cx="6273928" cy="752794"/>
          </a:xfrm>
        </p:grpSpPr>
        <p:sp>
          <p:nvSpPr>
            <p:cNvPr id="40" name="Rectangle: Rounded Corners 39">
              <a:extLst>
                <a:ext uri="{FF2B5EF4-FFF2-40B4-BE49-F238E27FC236}">
                  <a16:creationId xmlns:a16="http://schemas.microsoft.com/office/drawing/2014/main" id="{3ED62FFA-3D14-4847-A182-3589DA19DC3A}"/>
                </a:ext>
              </a:extLst>
            </p:cNvPr>
            <p:cNvSpPr/>
            <p:nvPr userDrawn="1"/>
          </p:nvSpPr>
          <p:spPr>
            <a:xfrm>
              <a:off x="292036" y="1797733"/>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D3EC206F-D824-4360-9E75-221BA65BDFB6}"/>
                </a:ext>
              </a:extLst>
            </p:cNvPr>
            <p:cNvSpPr/>
            <p:nvPr userDrawn="1"/>
          </p:nvSpPr>
          <p:spPr>
            <a:xfrm>
              <a:off x="2405626" y="1797733"/>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1759E53-92B0-4AE7-9469-6E389191C5FA}"/>
                </a:ext>
              </a:extLst>
            </p:cNvPr>
            <p:cNvSpPr txBox="1"/>
            <p:nvPr userDrawn="1"/>
          </p:nvSpPr>
          <p:spPr>
            <a:xfrm>
              <a:off x="497729" y="1878588"/>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ACTION</a:t>
              </a:r>
            </a:p>
          </p:txBody>
        </p:sp>
      </p:grpSp>
      <p:sp>
        <p:nvSpPr>
          <p:cNvPr id="45" name="TextBox 44">
            <a:extLst>
              <a:ext uri="{FF2B5EF4-FFF2-40B4-BE49-F238E27FC236}">
                <a16:creationId xmlns:a16="http://schemas.microsoft.com/office/drawing/2014/main" id="{3928D20C-81E2-410C-98EF-5A967FDCF574}"/>
              </a:ext>
            </a:extLst>
          </p:cNvPr>
          <p:cNvSpPr txBox="1"/>
          <p:nvPr userDrawn="1"/>
        </p:nvSpPr>
        <p:spPr>
          <a:xfrm>
            <a:off x="497729" y="755072"/>
            <a:ext cx="5314348" cy="400110"/>
          </a:xfrm>
          <a:prstGeom prst="rect">
            <a:avLst/>
          </a:prstGeom>
          <a:noFill/>
        </p:spPr>
        <p:txBody>
          <a:bodyPr wrap="square" lIns="0" rIns="0">
            <a:spAutoFit/>
          </a:bodyPr>
          <a:lstStyle/>
          <a:p>
            <a:r>
              <a:rPr lang="en-GB" sz="1000" dirty="0">
                <a:latin typeface="Poppins" panose="00000500000000000000" pitchFamily="2" charset="0"/>
                <a:cs typeface="Poppins" panose="00000500000000000000" pitchFamily="2" charset="0"/>
              </a:rPr>
              <a:t>This is a detailed program of how the event will run from start to finish on the day.</a:t>
            </a:r>
          </a:p>
          <a:p>
            <a:r>
              <a:rPr lang="en-GB" sz="1000" dirty="0">
                <a:latin typeface="Poppins" panose="00000500000000000000" pitchFamily="2" charset="0"/>
                <a:cs typeface="Poppins" panose="00000500000000000000" pitchFamily="2" charset="0"/>
              </a:rPr>
              <a:t>Complete the form below to create yours.</a:t>
            </a:r>
          </a:p>
        </p:txBody>
      </p:sp>
      <p:cxnSp>
        <p:nvCxnSpPr>
          <p:cNvPr id="38" name="Straight Connector 37">
            <a:extLst>
              <a:ext uri="{FF2B5EF4-FFF2-40B4-BE49-F238E27FC236}">
                <a16:creationId xmlns:a16="http://schemas.microsoft.com/office/drawing/2014/main" id="{98095165-2BA0-4F21-A8A5-D563DFC1CAB5}"/>
              </a:ext>
            </a:extLst>
          </p:cNvPr>
          <p:cNvCxnSpPr>
            <a:cxnSpLocks/>
          </p:cNvCxnSpPr>
          <p:nvPr userDrawn="1"/>
        </p:nvCxnSpPr>
        <p:spPr>
          <a:xfrm>
            <a:off x="2405626" y="555461"/>
            <a:ext cx="4147981" cy="0"/>
          </a:xfrm>
          <a:prstGeom prst="line">
            <a:avLst/>
          </a:prstGeom>
          <a:ln w="19050">
            <a:solidFill>
              <a:srgbClr val="622A6C"/>
            </a:solidFill>
          </a:ln>
        </p:spPr>
        <p:style>
          <a:lnRef idx="1">
            <a:schemeClr val="accent1"/>
          </a:lnRef>
          <a:fillRef idx="0">
            <a:schemeClr val="accent1"/>
          </a:fillRef>
          <a:effectRef idx="0">
            <a:schemeClr val="accent1"/>
          </a:effectRef>
          <a:fontRef idx="minor">
            <a:schemeClr val="tx1"/>
          </a:fontRef>
        </p:style>
      </p:cxnSp>
      <p:grpSp>
        <p:nvGrpSpPr>
          <p:cNvPr id="2059" name="Group 2058">
            <a:extLst>
              <a:ext uri="{FF2B5EF4-FFF2-40B4-BE49-F238E27FC236}">
                <a16:creationId xmlns:a16="http://schemas.microsoft.com/office/drawing/2014/main" id="{06564164-813D-45E1-B46F-99BE597BB49D}"/>
              </a:ext>
            </a:extLst>
          </p:cNvPr>
          <p:cNvGrpSpPr/>
          <p:nvPr userDrawn="1"/>
        </p:nvGrpSpPr>
        <p:grpSpPr>
          <a:xfrm>
            <a:off x="292036" y="2517522"/>
            <a:ext cx="6273928" cy="600984"/>
            <a:chOff x="292036" y="2600631"/>
            <a:chExt cx="6273928" cy="600984"/>
          </a:xfrm>
        </p:grpSpPr>
        <p:sp>
          <p:nvSpPr>
            <p:cNvPr id="49" name="Rectangle: Rounded Corners 48">
              <a:extLst>
                <a:ext uri="{FF2B5EF4-FFF2-40B4-BE49-F238E27FC236}">
                  <a16:creationId xmlns:a16="http://schemas.microsoft.com/office/drawing/2014/main" id="{D920E4CD-3697-46A1-A907-017C1C095A71}"/>
                </a:ext>
              </a:extLst>
            </p:cNvPr>
            <p:cNvSpPr/>
            <p:nvPr userDrawn="1"/>
          </p:nvSpPr>
          <p:spPr>
            <a:xfrm>
              <a:off x="292036" y="2600631"/>
              <a:ext cx="1984171" cy="60098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A89CDC73-FD8D-45DD-AA62-D2C0FA309355}"/>
                </a:ext>
              </a:extLst>
            </p:cNvPr>
            <p:cNvSpPr/>
            <p:nvPr userDrawn="1"/>
          </p:nvSpPr>
          <p:spPr>
            <a:xfrm>
              <a:off x="2405626" y="2600631"/>
              <a:ext cx="4160338" cy="60098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9B1295E6-93BF-437E-95D4-F94841BC5BBA}"/>
                </a:ext>
              </a:extLst>
            </p:cNvPr>
            <p:cNvSpPr txBox="1"/>
            <p:nvPr userDrawn="1"/>
          </p:nvSpPr>
          <p:spPr>
            <a:xfrm>
              <a:off x="497729" y="2681486"/>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RESPONSIBILITY</a:t>
              </a:r>
            </a:p>
          </p:txBody>
        </p:sp>
      </p:grpSp>
      <p:grpSp>
        <p:nvGrpSpPr>
          <p:cNvPr id="2058" name="Group 2057">
            <a:extLst>
              <a:ext uri="{FF2B5EF4-FFF2-40B4-BE49-F238E27FC236}">
                <a16:creationId xmlns:a16="http://schemas.microsoft.com/office/drawing/2014/main" id="{F9C5FF50-4D40-4DC1-A261-F1884B3252BA}"/>
              </a:ext>
            </a:extLst>
          </p:cNvPr>
          <p:cNvGrpSpPr/>
          <p:nvPr userDrawn="1"/>
        </p:nvGrpSpPr>
        <p:grpSpPr>
          <a:xfrm>
            <a:off x="292036" y="3184548"/>
            <a:ext cx="6273928" cy="752794"/>
            <a:chOff x="292036" y="3242965"/>
            <a:chExt cx="6273928" cy="752794"/>
          </a:xfrm>
        </p:grpSpPr>
        <p:sp>
          <p:nvSpPr>
            <p:cNvPr id="52" name="Rectangle: Rounded Corners 51">
              <a:extLst>
                <a:ext uri="{FF2B5EF4-FFF2-40B4-BE49-F238E27FC236}">
                  <a16:creationId xmlns:a16="http://schemas.microsoft.com/office/drawing/2014/main" id="{05FB7682-CA87-4C59-AC73-F6923C584C3D}"/>
                </a:ext>
              </a:extLst>
            </p:cNvPr>
            <p:cNvSpPr/>
            <p:nvPr userDrawn="1"/>
          </p:nvSpPr>
          <p:spPr>
            <a:xfrm>
              <a:off x="292036" y="3242965"/>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ACB97B01-8933-419C-B14E-46F62CE408F2}"/>
                </a:ext>
              </a:extLst>
            </p:cNvPr>
            <p:cNvSpPr/>
            <p:nvPr userDrawn="1"/>
          </p:nvSpPr>
          <p:spPr>
            <a:xfrm>
              <a:off x="2405626" y="3242965"/>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735D33F9-02A2-4B4D-87D8-1B304E58AA53}"/>
                </a:ext>
              </a:extLst>
            </p:cNvPr>
            <p:cNvSpPr txBox="1"/>
            <p:nvPr userDrawn="1"/>
          </p:nvSpPr>
          <p:spPr>
            <a:xfrm>
              <a:off x="497729" y="3323820"/>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RESOURCES</a:t>
              </a:r>
            </a:p>
          </p:txBody>
        </p:sp>
      </p:grpSp>
      <p:grpSp>
        <p:nvGrpSpPr>
          <p:cNvPr id="2057" name="Group 2056">
            <a:extLst>
              <a:ext uri="{FF2B5EF4-FFF2-40B4-BE49-F238E27FC236}">
                <a16:creationId xmlns:a16="http://schemas.microsoft.com/office/drawing/2014/main" id="{668DA520-FEF8-4BF0-9407-832C2255EF68}"/>
              </a:ext>
            </a:extLst>
          </p:cNvPr>
          <p:cNvGrpSpPr/>
          <p:nvPr userDrawn="1"/>
        </p:nvGrpSpPr>
        <p:grpSpPr>
          <a:xfrm>
            <a:off x="292036" y="4003384"/>
            <a:ext cx="6273928" cy="2414658"/>
            <a:chOff x="292036" y="4044641"/>
            <a:chExt cx="6273928" cy="2470942"/>
          </a:xfrm>
        </p:grpSpPr>
        <p:sp>
          <p:nvSpPr>
            <p:cNvPr id="55" name="Rectangle: Rounded Corners 54">
              <a:extLst>
                <a:ext uri="{FF2B5EF4-FFF2-40B4-BE49-F238E27FC236}">
                  <a16:creationId xmlns:a16="http://schemas.microsoft.com/office/drawing/2014/main" id="{47A2D395-FD94-4E47-9869-3218AFF606BA}"/>
                </a:ext>
              </a:extLst>
            </p:cNvPr>
            <p:cNvSpPr/>
            <p:nvPr userDrawn="1"/>
          </p:nvSpPr>
          <p:spPr>
            <a:xfrm>
              <a:off x="292036" y="4044641"/>
              <a:ext cx="1984171" cy="2470942"/>
            </a:xfrm>
            <a:prstGeom prst="roundRect">
              <a:avLst>
                <a:gd name="adj" fmla="val 12088"/>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DF3F1D8F-D2E4-4BF0-8201-4F70AFF4131F}"/>
                </a:ext>
              </a:extLst>
            </p:cNvPr>
            <p:cNvSpPr/>
            <p:nvPr userDrawn="1"/>
          </p:nvSpPr>
          <p:spPr>
            <a:xfrm>
              <a:off x="2405626" y="4044641"/>
              <a:ext cx="4160338" cy="2470942"/>
            </a:xfrm>
            <a:prstGeom prst="roundRect">
              <a:avLst>
                <a:gd name="adj" fmla="val 9315"/>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354B2BCB-4DA8-429F-A277-B4FFBDF59772}"/>
                </a:ext>
              </a:extLst>
            </p:cNvPr>
            <p:cNvSpPr txBox="1"/>
            <p:nvPr userDrawn="1"/>
          </p:nvSpPr>
          <p:spPr>
            <a:xfrm>
              <a:off x="497729" y="4125496"/>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SUPPLIERS/PARTNERS</a:t>
              </a:r>
            </a:p>
          </p:txBody>
        </p:sp>
      </p:grpSp>
      <p:grpSp>
        <p:nvGrpSpPr>
          <p:cNvPr id="2052" name="Group 2051">
            <a:extLst>
              <a:ext uri="{FF2B5EF4-FFF2-40B4-BE49-F238E27FC236}">
                <a16:creationId xmlns:a16="http://schemas.microsoft.com/office/drawing/2014/main" id="{8341ABFE-DB10-48E0-B391-646F27609083}"/>
              </a:ext>
            </a:extLst>
          </p:cNvPr>
          <p:cNvGrpSpPr/>
          <p:nvPr userDrawn="1"/>
        </p:nvGrpSpPr>
        <p:grpSpPr>
          <a:xfrm>
            <a:off x="292036" y="6484084"/>
            <a:ext cx="6273928" cy="436072"/>
            <a:chOff x="292036" y="6556081"/>
            <a:chExt cx="6273928" cy="436072"/>
          </a:xfrm>
        </p:grpSpPr>
        <p:sp>
          <p:nvSpPr>
            <p:cNvPr id="58" name="Rectangle: Rounded Corners 57">
              <a:extLst>
                <a:ext uri="{FF2B5EF4-FFF2-40B4-BE49-F238E27FC236}">
                  <a16:creationId xmlns:a16="http://schemas.microsoft.com/office/drawing/2014/main" id="{29A97066-7FBC-438B-B942-48EA8C30DEDB}"/>
                </a:ext>
              </a:extLst>
            </p:cNvPr>
            <p:cNvSpPr/>
            <p:nvPr userDrawn="1"/>
          </p:nvSpPr>
          <p:spPr>
            <a:xfrm>
              <a:off x="292036" y="6556081"/>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BBF1F61E-93AE-4023-9AE6-3145ECC687C7}"/>
                </a:ext>
              </a:extLst>
            </p:cNvPr>
            <p:cNvSpPr/>
            <p:nvPr userDrawn="1"/>
          </p:nvSpPr>
          <p:spPr>
            <a:xfrm>
              <a:off x="2405626" y="6556081"/>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C294278-5EC2-4738-8EE6-6973F7370079}"/>
                </a:ext>
              </a:extLst>
            </p:cNvPr>
            <p:cNvSpPr txBox="1"/>
            <p:nvPr userDrawn="1"/>
          </p:nvSpPr>
          <p:spPr>
            <a:xfrm>
              <a:off x="497729" y="6637483"/>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BUDGET</a:t>
              </a:r>
            </a:p>
          </p:txBody>
        </p:sp>
      </p:grpSp>
      <p:grpSp>
        <p:nvGrpSpPr>
          <p:cNvPr id="2054" name="Group 2053">
            <a:extLst>
              <a:ext uri="{FF2B5EF4-FFF2-40B4-BE49-F238E27FC236}">
                <a16:creationId xmlns:a16="http://schemas.microsoft.com/office/drawing/2014/main" id="{318A0145-9D9A-40E7-AF37-7D2587953335}"/>
              </a:ext>
            </a:extLst>
          </p:cNvPr>
          <p:cNvGrpSpPr/>
          <p:nvPr userDrawn="1"/>
        </p:nvGrpSpPr>
        <p:grpSpPr>
          <a:xfrm>
            <a:off x="292036" y="6986198"/>
            <a:ext cx="6273928" cy="752794"/>
            <a:chOff x="292036" y="7049708"/>
            <a:chExt cx="6273928" cy="752794"/>
          </a:xfrm>
        </p:grpSpPr>
        <p:sp>
          <p:nvSpPr>
            <p:cNvPr id="61" name="Rectangle: Rounded Corners 60">
              <a:extLst>
                <a:ext uri="{FF2B5EF4-FFF2-40B4-BE49-F238E27FC236}">
                  <a16:creationId xmlns:a16="http://schemas.microsoft.com/office/drawing/2014/main" id="{3A338285-6D58-4752-B951-6D918BFE7B60}"/>
                </a:ext>
              </a:extLst>
            </p:cNvPr>
            <p:cNvSpPr/>
            <p:nvPr userDrawn="1"/>
          </p:nvSpPr>
          <p:spPr>
            <a:xfrm>
              <a:off x="292036" y="7049708"/>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B93DAA-376E-4A4E-874D-280CA964895F}"/>
                </a:ext>
              </a:extLst>
            </p:cNvPr>
            <p:cNvSpPr/>
            <p:nvPr userDrawn="1"/>
          </p:nvSpPr>
          <p:spPr>
            <a:xfrm>
              <a:off x="2405626" y="7049708"/>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1072EA32-0109-45EA-9C2C-BD9D7059254B}"/>
                </a:ext>
              </a:extLst>
            </p:cNvPr>
            <p:cNvSpPr txBox="1"/>
            <p:nvPr userDrawn="1"/>
          </p:nvSpPr>
          <p:spPr>
            <a:xfrm>
              <a:off x="497729" y="7130563"/>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COMMUNICATION</a:t>
              </a:r>
            </a:p>
          </p:txBody>
        </p:sp>
      </p:grpSp>
      <p:grpSp>
        <p:nvGrpSpPr>
          <p:cNvPr id="2055" name="Group 2054">
            <a:extLst>
              <a:ext uri="{FF2B5EF4-FFF2-40B4-BE49-F238E27FC236}">
                <a16:creationId xmlns:a16="http://schemas.microsoft.com/office/drawing/2014/main" id="{C573BA44-DE53-4B91-8E44-4D6FF0A6346E}"/>
              </a:ext>
            </a:extLst>
          </p:cNvPr>
          <p:cNvGrpSpPr/>
          <p:nvPr userDrawn="1"/>
        </p:nvGrpSpPr>
        <p:grpSpPr>
          <a:xfrm>
            <a:off x="292036" y="7805034"/>
            <a:ext cx="6273928" cy="752794"/>
            <a:chOff x="292036" y="7840080"/>
            <a:chExt cx="6273928" cy="752794"/>
          </a:xfrm>
        </p:grpSpPr>
        <p:sp>
          <p:nvSpPr>
            <p:cNvPr id="64" name="Rectangle: Rounded Corners 63">
              <a:extLst>
                <a:ext uri="{FF2B5EF4-FFF2-40B4-BE49-F238E27FC236}">
                  <a16:creationId xmlns:a16="http://schemas.microsoft.com/office/drawing/2014/main" id="{38EDBD1A-18CF-49A0-B02F-E22DA97B5D12}"/>
                </a:ext>
              </a:extLst>
            </p:cNvPr>
            <p:cNvSpPr/>
            <p:nvPr userDrawn="1"/>
          </p:nvSpPr>
          <p:spPr>
            <a:xfrm>
              <a:off x="292036" y="7840080"/>
              <a:ext cx="1984171"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CD197EA1-097A-4CA5-9D56-93D27AA76B5B}"/>
                </a:ext>
              </a:extLst>
            </p:cNvPr>
            <p:cNvSpPr/>
            <p:nvPr userDrawn="1"/>
          </p:nvSpPr>
          <p:spPr>
            <a:xfrm>
              <a:off x="2405626" y="7840080"/>
              <a:ext cx="4160338" cy="752794"/>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054061CF-2DC9-4279-99D7-36D085B953ED}"/>
                </a:ext>
              </a:extLst>
            </p:cNvPr>
            <p:cNvSpPr txBox="1"/>
            <p:nvPr userDrawn="1"/>
          </p:nvSpPr>
          <p:spPr>
            <a:xfrm>
              <a:off x="497729" y="7920935"/>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EVALUATION</a:t>
              </a:r>
            </a:p>
          </p:txBody>
        </p:sp>
      </p:grpSp>
      <p:grpSp>
        <p:nvGrpSpPr>
          <p:cNvPr id="2056" name="Group 2055">
            <a:extLst>
              <a:ext uri="{FF2B5EF4-FFF2-40B4-BE49-F238E27FC236}">
                <a16:creationId xmlns:a16="http://schemas.microsoft.com/office/drawing/2014/main" id="{8204C645-7BBB-431E-9D6B-FB693EFCC7D0}"/>
              </a:ext>
            </a:extLst>
          </p:cNvPr>
          <p:cNvGrpSpPr/>
          <p:nvPr userDrawn="1"/>
        </p:nvGrpSpPr>
        <p:grpSpPr>
          <a:xfrm>
            <a:off x="292036" y="8623872"/>
            <a:ext cx="6273928" cy="436072"/>
            <a:chOff x="292036" y="8636229"/>
            <a:chExt cx="6273928" cy="436072"/>
          </a:xfrm>
        </p:grpSpPr>
        <p:sp>
          <p:nvSpPr>
            <p:cNvPr id="67" name="Rectangle: Rounded Corners 66">
              <a:extLst>
                <a:ext uri="{FF2B5EF4-FFF2-40B4-BE49-F238E27FC236}">
                  <a16:creationId xmlns:a16="http://schemas.microsoft.com/office/drawing/2014/main" id="{41308D55-FEBE-4BB9-92C6-0DF31653DF17}"/>
                </a:ext>
              </a:extLst>
            </p:cNvPr>
            <p:cNvSpPr/>
            <p:nvPr userDrawn="1"/>
          </p:nvSpPr>
          <p:spPr>
            <a:xfrm>
              <a:off x="292036" y="8636229"/>
              <a:ext cx="1984171"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33734038-DF13-4BF3-A6CF-1112019BF2EC}"/>
                </a:ext>
              </a:extLst>
            </p:cNvPr>
            <p:cNvSpPr/>
            <p:nvPr userDrawn="1"/>
          </p:nvSpPr>
          <p:spPr>
            <a:xfrm>
              <a:off x="2405626" y="8636229"/>
              <a:ext cx="4160338" cy="436072"/>
            </a:xfrm>
            <a:prstGeom prst="roundRect">
              <a:avLst>
                <a:gd name="adj" fmla="val 35881"/>
              </a:avLst>
            </a:prstGeom>
            <a:solidFill>
              <a:schemeClr val="bg1"/>
            </a:solidFill>
            <a:ln>
              <a:noFill/>
            </a:ln>
            <a:effectLst>
              <a:outerShdw blurRad="889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B71E4798-9DD4-4025-A32F-2A9B27036135}"/>
                </a:ext>
              </a:extLst>
            </p:cNvPr>
            <p:cNvSpPr txBox="1"/>
            <p:nvPr userDrawn="1"/>
          </p:nvSpPr>
          <p:spPr>
            <a:xfrm>
              <a:off x="497729" y="8717631"/>
              <a:ext cx="1597070" cy="276999"/>
            </a:xfrm>
            <a:prstGeom prst="rect">
              <a:avLst/>
            </a:prstGeom>
            <a:noFill/>
          </p:spPr>
          <p:txBody>
            <a:bodyPr wrap="square" lIns="0" rIns="0">
              <a:spAutoFit/>
            </a:bodyPr>
            <a:lstStyle/>
            <a:p>
              <a:r>
                <a:rPr lang="en-GB" sz="1200" dirty="0">
                  <a:latin typeface="Poppins" panose="00000500000000000000" pitchFamily="2" charset="0"/>
                  <a:cs typeface="Poppins" panose="00000500000000000000" pitchFamily="2" charset="0"/>
                </a:rPr>
                <a:t>MAIN CONTACT</a:t>
              </a:r>
            </a:p>
          </p:txBody>
        </p:sp>
      </p:grpSp>
      <p:sp>
        <p:nvSpPr>
          <p:cNvPr id="81" name="Text Placeholder 54">
            <a:extLst>
              <a:ext uri="{FF2B5EF4-FFF2-40B4-BE49-F238E27FC236}">
                <a16:creationId xmlns:a16="http://schemas.microsoft.com/office/drawing/2014/main" id="{8AEB108F-435F-49AA-9EA4-FECF0C432BFD}"/>
              </a:ext>
            </a:extLst>
          </p:cNvPr>
          <p:cNvSpPr>
            <a:spLocks noGrp="1"/>
          </p:cNvSpPr>
          <p:nvPr>
            <p:ph type="body" sz="quarter" idx="10" hasCustomPrompt="1"/>
          </p:nvPr>
        </p:nvSpPr>
        <p:spPr>
          <a:xfrm>
            <a:off x="2392770" y="1195711"/>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When will it happen?</a:t>
            </a:r>
          </a:p>
        </p:txBody>
      </p:sp>
      <p:sp>
        <p:nvSpPr>
          <p:cNvPr id="82" name="Text Placeholder 54">
            <a:extLst>
              <a:ext uri="{FF2B5EF4-FFF2-40B4-BE49-F238E27FC236}">
                <a16:creationId xmlns:a16="http://schemas.microsoft.com/office/drawing/2014/main" id="{FBEEA96A-FD2B-454C-9AD6-4BF5915978C8}"/>
              </a:ext>
            </a:extLst>
          </p:cNvPr>
          <p:cNvSpPr>
            <a:spLocks noGrp="1"/>
          </p:cNvSpPr>
          <p:nvPr>
            <p:ph type="body" sz="quarter" idx="11" hasCustomPrompt="1"/>
          </p:nvPr>
        </p:nvSpPr>
        <p:spPr>
          <a:xfrm>
            <a:off x="2392770" y="1691525"/>
            <a:ext cx="4160837" cy="752794"/>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What will happen?</a:t>
            </a:r>
          </a:p>
        </p:txBody>
      </p:sp>
      <p:sp>
        <p:nvSpPr>
          <p:cNvPr id="83" name="Text Placeholder 54">
            <a:extLst>
              <a:ext uri="{FF2B5EF4-FFF2-40B4-BE49-F238E27FC236}">
                <a16:creationId xmlns:a16="http://schemas.microsoft.com/office/drawing/2014/main" id="{F027C48C-EFE3-4119-8FEA-FAD39704008D}"/>
              </a:ext>
            </a:extLst>
          </p:cNvPr>
          <p:cNvSpPr>
            <a:spLocks noGrp="1"/>
          </p:cNvSpPr>
          <p:nvPr>
            <p:ph type="body" sz="quarter" idx="12" hasCustomPrompt="1"/>
          </p:nvPr>
        </p:nvSpPr>
        <p:spPr>
          <a:xfrm>
            <a:off x="2392770" y="2507467"/>
            <a:ext cx="4160837" cy="589594"/>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Who is responsible for making it happen?</a:t>
            </a:r>
          </a:p>
        </p:txBody>
      </p:sp>
      <p:sp>
        <p:nvSpPr>
          <p:cNvPr id="88" name="Text Placeholder 54">
            <a:extLst>
              <a:ext uri="{FF2B5EF4-FFF2-40B4-BE49-F238E27FC236}">
                <a16:creationId xmlns:a16="http://schemas.microsoft.com/office/drawing/2014/main" id="{DFBF0717-0EE5-4F31-8989-81E5F0DD6914}"/>
              </a:ext>
            </a:extLst>
          </p:cNvPr>
          <p:cNvSpPr>
            <a:spLocks noGrp="1"/>
          </p:cNvSpPr>
          <p:nvPr>
            <p:ph type="body" sz="quarter" idx="13" hasCustomPrompt="1"/>
          </p:nvPr>
        </p:nvSpPr>
        <p:spPr>
          <a:xfrm>
            <a:off x="2392770" y="3174224"/>
            <a:ext cx="4160837" cy="775643"/>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US" dirty="0"/>
              <a:t>What support is needed?</a:t>
            </a:r>
          </a:p>
        </p:txBody>
      </p:sp>
      <p:sp>
        <p:nvSpPr>
          <p:cNvPr id="89" name="Text Placeholder 54">
            <a:extLst>
              <a:ext uri="{FF2B5EF4-FFF2-40B4-BE49-F238E27FC236}">
                <a16:creationId xmlns:a16="http://schemas.microsoft.com/office/drawing/2014/main" id="{7D98D4F9-1D71-4125-8C90-11F1DA3E6EA4}"/>
              </a:ext>
            </a:extLst>
          </p:cNvPr>
          <p:cNvSpPr>
            <a:spLocks noGrp="1"/>
          </p:cNvSpPr>
          <p:nvPr>
            <p:ph type="body" sz="quarter" idx="14" hasCustomPrompt="1"/>
          </p:nvPr>
        </p:nvSpPr>
        <p:spPr>
          <a:xfrm>
            <a:off x="2392770" y="4015909"/>
            <a:ext cx="4160837" cy="2380688"/>
          </a:xfrm>
        </p:spPr>
        <p:txBody>
          <a:bodyPr lIns="144000" rIns="144000" anchor="ctr">
            <a:normAutofit/>
          </a:bodyPr>
          <a:lstStyle>
            <a:lvl1pPr marL="0" indent="0">
              <a:buFont typeface="Arial" panose="020B0604020202020204" pitchFamily="34" charset="0"/>
              <a:buNone/>
              <a:defRPr lang="en-US" sz="1100" kern="1200" dirty="0" smtClean="0">
                <a:solidFill>
                  <a:schemeClr val="tx1"/>
                </a:solidFill>
                <a:latin typeface="Calibri" panose="020F0502020204030204" pitchFamily="34" charset="0"/>
                <a:ea typeface="+mn-ea"/>
                <a:cs typeface="Calibri" panose="020F0502020204030204" pitchFamily="34" charset="0"/>
              </a:defRPr>
            </a:lvl1pPr>
            <a:lvl2pPr marL="514350" indent="-171450">
              <a:buFont typeface="Arial" panose="020B0604020202020204" pitchFamily="34" charset="0"/>
              <a:buChar char="•"/>
              <a:defRPr lang="en-US" sz="11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Whether you are using internal or external suppliers, work out requirements and budget for each area, e.g.:</a:t>
            </a:r>
            <a:br>
              <a:rPr lang="en-GB" dirty="0"/>
            </a:br>
            <a:br>
              <a:rPr lang="en-GB" dirty="0"/>
            </a:br>
            <a:r>
              <a:rPr lang="en-GB" dirty="0"/>
              <a:t>Entertainment/Music • Catering • Signage and Printing • Venue Dressing • Audio Visual • Photography/Video • Gifts</a:t>
            </a:r>
            <a:br>
              <a:rPr lang="en-GB" dirty="0"/>
            </a:br>
            <a:br>
              <a:rPr lang="en-GB" dirty="0"/>
            </a:br>
            <a:r>
              <a:rPr lang="en-GB" dirty="0"/>
              <a:t>It’s likely that each supplier above will need their own unique brief eventually, but this document will provide a good starting point.</a:t>
            </a:r>
            <a:endParaRPr lang="en-US" dirty="0"/>
          </a:p>
        </p:txBody>
      </p:sp>
      <p:sp>
        <p:nvSpPr>
          <p:cNvPr id="90" name="Text Placeholder 54">
            <a:extLst>
              <a:ext uri="{FF2B5EF4-FFF2-40B4-BE49-F238E27FC236}">
                <a16:creationId xmlns:a16="http://schemas.microsoft.com/office/drawing/2014/main" id="{10C6FDFC-53EE-4E82-A5BC-2936917BC564}"/>
              </a:ext>
            </a:extLst>
          </p:cNvPr>
          <p:cNvSpPr>
            <a:spLocks noGrp="1"/>
          </p:cNvSpPr>
          <p:nvPr>
            <p:ph type="body" sz="quarter" idx="15" hasCustomPrompt="1"/>
          </p:nvPr>
        </p:nvSpPr>
        <p:spPr>
          <a:xfrm>
            <a:off x="2392770" y="6483000"/>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Determine the budget for the event. </a:t>
            </a:r>
            <a:endParaRPr lang="en-US" dirty="0"/>
          </a:p>
        </p:txBody>
      </p:sp>
      <p:sp>
        <p:nvSpPr>
          <p:cNvPr id="95" name="Text Placeholder 54">
            <a:extLst>
              <a:ext uri="{FF2B5EF4-FFF2-40B4-BE49-F238E27FC236}">
                <a16:creationId xmlns:a16="http://schemas.microsoft.com/office/drawing/2014/main" id="{840F6490-D236-4864-B4C9-476FAF064E63}"/>
              </a:ext>
            </a:extLst>
          </p:cNvPr>
          <p:cNvSpPr>
            <a:spLocks noGrp="1"/>
          </p:cNvSpPr>
          <p:nvPr>
            <p:ph type="body" sz="quarter" idx="16" hasCustomPrompt="1"/>
          </p:nvPr>
        </p:nvSpPr>
        <p:spPr>
          <a:xfrm>
            <a:off x="2392770" y="6976366"/>
            <a:ext cx="4160837" cy="74118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Is this event open to the public? Consider what promotions or media activity you need to support it. Is the event by invitation only? Work out how you will invite your guests. </a:t>
            </a:r>
          </a:p>
        </p:txBody>
      </p:sp>
      <p:sp>
        <p:nvSpPr>
          <p:cNvPr id="96" name="Text Placeholder 54">
            <a:extLst>
              <a:ext uri="{FF2B5EF4-FFF2-40B4-BE49-F238E27FC236}">
                <a16:creationId xmlns:a16="http://schemas.microsoft.com/office/drawing/2014/main" id="{708BDA7C-1DC9-47A5-95FA-CB3E3B376EC2}"/>
              </a:ext>
            </a:extLst>
          </p:cNvPr>
          <p:cNvSpPr>
            <a:spLocks noGrp="1"/>
          </p:cNvSpPr>
          <p:nvPr>
            <p:ph type="body" sz="quarter" idx="17" hasCustomPrompt="1"/>
          </p:nvPr>
        </p:nvSpPr>
        <p:spPr>
          <a:xfrm>
            <a:off x="2392770" y="7804865"/>
            <a:ext cx="4160837" cy="741181"/>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Decide how you will measure the success of the event. Align your measurement tool with your objectives. </a:t>
            </a:r>
            <a:endParaRPr lang="en-US" dirty="0"/>
          </a:p>
        </p:txBody>
      </p:sp>
      <p:sp>
        <p:nvSpPr>
          <p:cNvPr id="97" name="Text Placeholder 54">
            <a:extLst>
              <a:ext uri="{FF2B5EF4-FFF2-40B4-BE49-F238E27FC236}">
                <a16:creationId xmlns:a16="http://schemas.microsoft.com/office/drawing/2014/main" id="{4FAABBF6-512E-409B-8113-6998A0D61580}"/>
              </a:ext>
            </a:extLst>
          </p:cNvPr>
          <p:cNvSpPr>
            <a:spLocks noGrp="1"/>
          </p:cNvSpPr>
          <p:nvPr>
            <p:ph type="body" sz="quarter" idx="18" hasCustomPrompt="1"/>
          </p:nvPr>
        </p:nvSpPr>
        <p:spPr>
          <a:xfrm>
            <a:off x="2392770" y="8620120"/>
            <a:ext cx="4160837" cy="427037"/>
          </a:xfrm>
        </p:spPr>
        <p:txBody>
          <a:bodyPr lIns="144000" rIns="144000" anchor="ctr">
            <a:normAutofit/>
          </a:bodyPr>
          <a:lstStyle>
            <a:lvl1pPr marL="0" indent="0">
              <a:buNone/>
              <a:defRPr lang="en-US" sz="1100" kern="1200" dirty="0" smtClean="0">
                <a:solidFill>
                  <a:schemeClr val="tx1"/>
                </a:solidFill>
                <a:latin typeface="Poppins" panose="00000500000000000000" pitchFamily="2" charset="0"/>
                <a:ea typeface="+mn-ea"/>
                <a:cs typeface="Poppins" panose="00000500000000000000" pitchFamily="2" charset="0"/>
              </a:defRPr>
            </a:lvl1pPr>
            <a:lvl2pPr marL="342900" indent="0">
              <a:buNone/>
              <a:defRPr lang="en-US" sz="1000" kern="1200" dirty="0" smtClean="0">
                <a:solidFill>
                  <a:schemeClr val="tx1"/>
                </a:solidFill>
                <a:latin typeface="Poppins" panose="00000500000000000000" pitchFamily="2" charset="0"/>
                <a:ea typeface="+mn-ea"/>
                <a:cs typeface="Poppins" panose="00000500000000000000" pitchFamily="2" charset="0"/>
              </a:defRPr>
            </a:lvl2pPr>
            <a:lvl3pPr marL="685800" indent="0">
              <a:buNone/>
              <a:defRPr lang="en-US" sz="1000" kern="1200" dirty="0" smtClean="0">
                <a:solidFill>
                  <a:schemeClr val="tx1"/>
                </a:solidFill>
                <a:latin typeface="Poppins" panose="00000500000000000000" pitchFamily="2" charset="0"/>
                <a:ea typeface="+mn-ea"/>
                <a:cs typeface="Poppins" panose="00000500000000000000" pitchFamily="2" charset="0"/>
              </a:defRPr>
            </a:lvl3pPr>
            <a:lvl4pPr marL="1028700" indent="0">
              <a:buNone/>
              <a:defRPr lang="en-US" sz="1000" kern="1200" dirty="0" smtClean="0">
                <a:solidFill>
                  <a:schemeClr val="tx1"/>
                </a:solidFill>
                <a:latin typeface="Poppins" panose="00000500000000000000" pitchFamily="2" charset="0"/>
                <a:ea typeface="+mn-ea"/>
                <a:cs typeface="Poppins" panose="00000500000000000000" pitchFamily="2" charset="0"/>
              </a:defRPr>
            </a:lvl4pPr>
            <a:lvl5pPr marL="1371600" indent="0">
              <a:buNone/>
              <a:defRPr lang="en-GB" sz="1000" kern="1200" dirty="0">
                <a:solidFill>
                  <a:schemeClr val="tx1"/>
                </a:solidFill>
                <a:latin typeface="Poppins" panose="00000500000000000000" pitchFamily="2" charset="0"/>
                <a:ea typeface="+mn-ea"/>
                <a:cs typeface="Poppins" panose="00000500000000000000" pitchFamily="2" charset="0"/>
              </a:defRPr>
            </a:lvl5pPr>
          </a:lstStyle>
          <a:p>
            <a:pPr lvl="0"/>
            <a:r>
              <a:rPr lang="en-GB" dirty="0"/>
              <a:t>The main contact for the event and the best contact details for them</a:t>
            </a:r>
            <a:endParaRPr lang="en-US" dirty="0"/>
          </a:p>
        </p:txBody>
      </p:sp>
    </p:spTree>
    <p:extLst>
      <p:ext uri="{BB962C8B-B14F-4D97-AF65-F5344CB8AC3E}">
        <p14:creationId xmlns:p14="http://schemas.microsoft.com/office/powerpoint/2010/main" val="318217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4FC5E-50C7-4452-8538-AB7DBD7E52F5}" type="datetimeFigureOut">
              <a:rPr lang="en-GB" smtClean="0"/>
              <a:t>25/11/2021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126750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4FC5E-50C7-4452-8538-AB7DBD7E52F5}"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196936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4FC5E-50C7-4452-8538-AB7DBD7E52F5}" type="datetimeFigureOut">
              <a:rPr lang="en-GB" smtClean="0"/>
              <a:t>25/11/2021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176897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4FC5E-50C7-4452-8538-AB7DBD7E52F5}" type="datetimeFigureOut">
              <a:rPr lang="en-GB" smtClean="0"/>
              <a:t>25/11/2021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385680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4FC5E-50C7-4452-8538-AB7DBD7E52F5}" type="datetimeFigureOut">
              <a:rPr lang="en-GB" smtClean="0"/>
              <a:t>25/11/2021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21344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64FC5E-50C7-4452-8538-AB7DBD7E52F5}"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245393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64FC5E-50C7-4452-8538-AB7DBD7E52F5}" type="datetimeFigureOut">
              <a:rPr lang="en-GB" smtClean="0"/>
              <a:t>25/11/2021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D0F02-4ACE-4D0B-99CD-66C80D5A5B60}" type="slidenum">
              <a:rPr lang="en-GB" smtClean="0"/>
              <a:t>‹#›</a:t>
            </a:fld>
            <a:endParaRPr lang="en-GB"/>
          </a:p>
        </p:txBody>
      </p:sp>
    </p:spTree>
    <p:extLst>
      <p:ext uri="{BB962C8B-B14F-4D97-AF65-F5344CB8AC3E}">
        <p14:creationId xmlns:p14="http://schemas.microsoft.com/office/powerpoint/2010/main" val="131126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64FC5E-50C7-4452-8538-AB7DBD7E52F5}" type="datetimeFigureOut">
              <a:rPr lang="en-GB" smtClean="0"/>
              <a:t>25/11/2021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64D0F02-4ACE-4D0B-99CD-66C80D5A5B60}" type="slidenum">
              <a:rPr lang="en-GB" smtClean="0"/>
              <a:t>‹#›</a:t>
            </a:fld>
            <a:endParaRPr lang="en-GB"/>
          </a:p>
        </p:txBody>
      </p:sp>
    </p:spTree>
    <p:extLst>
      <p:ext uri="{BB962C8B-B14F-4D97-AF65-F5344CB8AC3E}">
        <p14:creationId xmlns:p14="http://schemas.microsoft.com/office/powerpoint/2010/main" val="132966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Placeholder 1033">
            <a:extLst>
              <a:ext uri="{FF2B5EF4-FFF2-40B4-BE49-F238E27FC236}">
                <a16:creationId xmlns:a16="http://schemas.microsoft.com/office/drawing/2014/main" id="{022F3B3A-5E12-4022-9653-C3074D5DF132}"/>
              </a:ext>
            </a:extLst>
          </p:cNvPr>
          <p:cNvSpPr>
            <a:spLocks noGrp="1"/>
          </p:cNvSpPr>
          <p:nvPr>
            <p:ph type="body" sz="quarter" idx="10"/>
          </p:nvPr>
        </p:nvSpPr>
        <p:spPr/>
        <p:txBody>
          <a:bodyPr/>
          <a:lstStyle/>
          <a:p>
            <a:endParaRPr lang="en-GB" dirty="0"/>
          </a:p>
        </p:txBody>
      </p:sp>
      <p:sp>
        <p:nvSpPr>
          <p:cNvPr id="1035" name="Text Placeholder 1034">
            <a:extLst>
              <a:ext uri="{FF2B5EF4-FFF2-40B4-BE49-F238E27FC236}">
                <a16:creationId xmlns:a16="http://schemas.microsoft.com/office/drawing/2014/main" id="{70B78984-72DC-4EF5-9C79-D9E43D266578}"/>
              </a:ext>
            </a:extLst>
          </p:cNvPr>
          <p:cNvSpPr>
            <a:spLocks noGrp="1"/>
          </p:cNvSpPr>
          <p:nvPr>
            <p:ph type="body" sz="quarter" idx="11"/>
          </p:nvPr>
        </p:nvSpPr>
        <p:spPr/>
        <p:txBody>
          <a:bodyPr/>
          <a:lstStyle/>
          <a:p>
            <a:endParaRPr lang="en-GB" dirty="0"/>
          </a:p>
        </p:txBody>
      </p:sp>
      <p:sp>
        <p:nvSpPr>
          <p:cNvPr id="1036" name="Text Placeholder 1035">
            <a:extLst>
              <a:ext uri="{FF2B5EF4-FFF2-40B4-BE49-F238E27FC236}">
                <a16:creationId xmlns:a16="http://schemas.microsoft.com/office/drawing/2014/main" id="{F9107EC9-7F58-451C-A232-DD4571DCECD9}"/>
              </a:ext>
            </a:extLst>
          </p:cNvPr>
          <p:cNvSpPr>
            <a:spLocks noGrp="1"/>
          </p:cNvSpPr>
          <p:nvPr>
            <p:ph type="body" sz="quarter" idx="12"/>
          </p:nvPr>
        </p:nvSpPr>
        <p:spPr/>
        <p:txBody>
          <a:bodyPr/>
          <a:lstStyle/>
          <a:p>
            <a:endParaRPr lang="en-GB" dirty="0"/>
          </a:p>
        </p:txBody>
      </p:sp>
      <p:sp>
        <p:nvSpPr>
          <p:cNvPr id="1037" name="Text Placeholder 1036">
            <a:extLst>
              <a:ext uri="{FF2B5EF4-FFF2-40B4-BE49-F238E27FC236}">
                <a16:creationId xmlns:a16="http://schemas.microsoft.com/office/drawing/2014/main" id="{9D52D897-1FFD-43F5-A801-8A62B165428D}"/>
              </a:ext>
            </a:extLst>
          </p:cNvPr>
          <p:cNvSpPr>
            <a:spLocks noGrp="1"/>
          </p:cNvSpPr>
          <p:nvPr>
            <p:ph type="body" sz="quarter" idx="13"/>
          </p:nvPr>
        </p:nvSpPr>
        <p:spPr/>
        <p:txBody>
          <a:bodyPr/>
          <a:lstStyle/>
          <a:p>
            <a:endParaRPr lang="en-GB" dirty="0"/>
          </a:p>
        </p:txBody>
      </p:sp>
      <p:sp>
        <p:nvSpPr>
          <p:cNvPr id="1038" name="Text Placeholder 1037">
            <a:extLst>
              <a:ext uri="{FF2B5EF4-FFF2-40B4-BE49-F238E27FC236}">
                <a16:creationId xmlns:a16="http://schemas.microsoft.com/office/drawing/2014/main" id="{6FB99BD7-AA6C-4D33-ACA6-E7B48E5B663A}"/>
              </a:ext>
            </a:extLst>
          </p:cNvPr>
          <p:cNvSpPr>
            <a:spLocks noGrp="1"/>
          </p:cNvSpPr>
          <p:nvPr>
            <p:ph type="body" sz="quarter" idx="14"/>
          </p:nvPr>
        </p:nvSpPr>
        <p:spPr/>
        <p:txBody>
          <a:bodyPr/>
          <a:lstStyle/>
          <a:p>
            <a:endParaRPr lang="en-GB" dirty="0"/>
          </a:p>
        </p:txBody>
      </p:sp>
      <p:sp>
        <p:nvSpPr>
          <p:cNvPr id="1039" name="Text Placeholder 1038">
            <a:extLst>
              <a:ext uri="{FF2B5EF4-FFF2-40B4-BE49-F238E27FC236}">
                <a16:creationId xmlns:a16="http://schemas.microsoft.com/office/drawing/2014/main" id="{36DCCD29-280C-4AAD-9EF3-3846DE1F22DD}"/>
              </a:ext>
            </a:extLst>
          </p:cNvPr>
          <p:cNvSpPr>
            <a:spLocks noGrp="1"/>
          </p:cNvSpPr>
          <p:nvPr>
            <p:ph type="body" sz="quarter" idx="15"/>
          </p:nvPr>
        </p:nvSpPr>
        <p:spPr/>
        <p:txBody>
          <a:bodyPr/>
          <a:lstStyle/>
          <a:p>
            <a:endParaRPr lang="en-GB" dirty="0"/>
          </a:p>
        </p:txBody>
      </p:sp>
      <p:sp>
        <p:nvSpPr>
          <p:cNvPr id="1040" name="Text Placeholder 1039">
            <a:extLst>
              <a:ext uri="{FF2B5EF4-FFF2-40B4-BE49-F238E27FC236}">
                <a16:creationId xmlns:a16="http://schemas.microsoft.com/office/drawing/2014/main" id="{3D0CC6C6-5D60-4EB2-AA41-CF13FC142C23}"/>
              </a:ext>
            </a:extLst>
          </p:cNvPr>
          <p:cNvSpPr>
            <a:spLocks noGrp="1"/>
          </p:cNvSpPr>
          <p:nvPr>
            <p:ph type="body" sz="quarter" idx="16"/>
          </p:nvPr>
        </p:nvSpPr>
        <p:spPr/>
        <p:txBody>
          <a:bodyPr/>
          <a:lstStyle/>
          <a:p>
            <a:endParaRPr lang="en-GB" dirty="0"/>
          </a:p>
        </p:txBody>
      </p:sp>
      <p:sp>
        <p:nvSpPr>
          <p:cNvPr id="1041" name="Text Placeholder 1040">
            <a:extLst>
              <a:ext uri="{FF2B5EF4-FFF2-40B4-BE49-F238E27FC236}">
                <a16:creationId xmlns:a16="http://schemas.microsoft.com/office/drawing/2014/main" id="{911CA78D-8C87-4A0E-ADF1-17F62C1D79DC}"/>
              </a:ext>
            </a:extLst>
          </p:cNvPr>
          <p:cNvSpPr>
            <a:spLocks noGrp="1"/>
          </p:cNvSpPr>
          <p:nvPr>
            <p:ph type="body" sz="quarter" idx="17"/>
          </p:nvPr>
        </p:nvSpPr>
        <p:spPr/>
        <p:txBody>
          <a:bodyPr/>
          <a:lstStyle/>
          <a:p>
            <a:endParaRPr lang="en-GB" dirty="0"/>
          </a:p>
        </p:txBody>
      </p:sp>
      <p:sp>
        <p:nvSpPr>
          <p:cNvPr id="1042" name="Text Placeholder 1041">
            <a:extLst>
              <a:ext uri="{FF2B5EF4-FFF2-40B4-BE49-F238E27FC236}">
                <a16:creationId xmlns:a16="http://schemas.microsoft.com/office/drawing/2014/main" id="{FB76364E-F871-4EF1-89D7-4BFDF4A64289}"/>
              </a:ext>
            </a:extLst>
          </p:cNvPr>
          <p:cNvSpPr>
            <a:spLocks noGrp="1"/>
          </p:cNvSpPr>
          <p:nvPr>
            <p:ph type="body" sz="quarter" idx="18"/>
          </p:nvPr>
        </p:nvSpPr>
        <p:spPr/>
        <p:txBody>
          <a:bodyPr/>
          <a:lstStyle/>
          <a:p>
            <a:endParaRPr lang="en-GB" dirty="0"/>
          </a:p>
        </p:txBody>
      </p:sp>
      <p:sp>
        <p:nvSpPr>
          <p:cNvPr id="1043" name="Text Placeholder 1042">
            <a:extLst>
              <a:ext uri="{FF2B5EF4-FFF2-40B4-BE49-F238E27FC236}">
                <a16:creationId xmlns:a16="http://schemas.microsoft.com/office/drawing/2014/main" id="{2350EF13-4E58-462C-93DD-F48BA12FA5E3}"/>
              </a:ext>
            </a:extLst>
          </p:cNvPr>
          <p:cNvSpPr>
            <a:spLocks noGrp="1"/>
          </p:cNvSpPr>
          <p:nvPr>
            <p:ph type="body" sz="quarter" idx="19"/>
          </p:nvPr>
        </p:nvSpPr>
        <p:spPr/>
        <p:txBody>
          <a:bodyPr/>
          <a:lstStyle/>
          <a:p>
            <a:endParaRPr lang="en-GB" dirty="0"/>
          </a:p>
        </p:txBody>
      </p:sp>
    </p:spTree>
    <p:extLst>
      <p:ext uri="{BB962C8B-B14F-4D97-AF65-F5344CB8AC3E}">
        <p14:creationId xmlns:p14="http://schemas.microsoft.com/office/powerpoint/2010/main" val="2236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36E446F-0E60-4B9D-A8FB-E1CA6CCDCE9A}"/>
              </a:ext>
            </a:extLst>
          </p:cNvPr>
          <p:cNvSpPr>
            <a:spLocks noGrp="1"/>
          </p:cNvSpPr>
          <p:nvPr>
            <p:ph type="body" sz="quarter" idx="10"/>
          </p:nvPr>
        </p:nvSpPr>
        <p:spPr/>
        <p:txBody>
          <a:bodyPr/>
          <a:lstStyle/>
          <a:p>
            <a:endParaRPr lang="en-GB" dirty="0"/>
          </a:p>
        </p:txBody>
      </p:sp>
      <p:sp>
        <p:nvSpPr>
          <p:cNvPr id="30" name="Text Placeholder 29">
            <a:extLst>
              <a:ext uri="{FF2B5EF4-FFF2-40B4-BE49-F238E27FC236}">
                <a16:creationId xmlns:a16="http://schemas.microsoft.com/office/drawing/2014/main" id="{CB6F8471-F66E-4E5E-A8AA-05B85B398CC6}"/>
              </a:ext>
            </a:extLst>
          </p:cNvPr>
          <p:cNvSpPr>
            <a:spLocks noGrp="1"/>
          </p:cNvSpPr>
          <p:nvPr>
            <p:ph type="body" sz="quarter" idx="11"/>
          </p:nvPr>
        </p:nvSpPr>
        <p:spPr/>
        <p:txBody>
          <a:bodyPr/>
          <a:lstStyle/>
          <a:p>
            <a:endParaRPr lang="en-GB" dirty="0"/>
          </a:p>
        </p:txBody>
      </p:sp>
      <p:sp>
        <p:nvSpPr>
          <p:cNvPr id="31" name="Text Placeholder 30">
            <a:extLst>
              <a:ext uri="{FF2B5EF4-FFF2-40B4-BE49-F238E27FC236}">
                <a16:creationId xmlns:a16="http://schemas.microsoft.com/office/drawing/2014/main" id="{AC4A5979-26FF-4201-A737-9E86ED96EA69}"/>
              </a:ext>
            </a:extLst>
          </p:cNvPr>
          <p:cNvSpPr>
            <a:spLocks noGrp="1"/>
          </p:cNvSpPr>
          <p:nvPr>
            <p:ph type="body" sz="quarter" idx="12"/>
          </p:nvPr>
        </p:nvSpPr>
        <p:spPr/>
        <p:txBody>
          <a:bodyPr/>
          <a:lstStyle/>
          <a:p>
            <a:endParaRPr lang="en-GB" dirty="0"/>
          </a:p>
        </p:txBody>
      </p:sp>
      <p:sp>
        <p:nvSpPr>
          <p:cNvPr id="32" name="Text Placeholder 31">
            <a:extLst>
              <a:ext uri="{FF2B5EF4-FFF2-40B4-BE49-F238E27FC236}">
                <a16:creationId xmlns:a16="http://schemas.microsoft.com/office/drawing/2014/main" id="{CF3AE299-A0D4-4CC9-86D9-3BBA5F7663B1}"/>
              </a:ext>
            </a:extLst>
          </p:cNvPr>
          <p:cNvSpPr>
            <a:spLocks noGrp="1"/>
          </p:cNvSpPr>
          <p:nvPr>
            <p:ph type="body" sz="quarter" idx="13"/>
          </p:nvPr>
        </p:nvSpPr>
        <p:spPr/>
        <p:txBody>
          <a:bodyPr/>
          <a:lstStyle/>
          <a:p>
            <a:endParaRPr lang="en-GB" dirty="0"/>
          </a:p>
        </p:txBody>
      </p:sp>
      <p:sp>
        <p:nvSpPr>
          <p:cNvPr id="33" name="Text Placeholder 32">
            <a:extLst>
              <a:ext uri="{FF2B5EF4-FFF2-40B4-BE49-F238E27FC236}">
                <a16:creationId xmlns:a16="http://schemas.microsoft.com/office/drawing/2014/main" id="{2621184C-7D9C-4EF6-8375-C0D000977462}"/>
              </a:ext>
            </a:extLst>
          </p:cNvPr>
          <p:cNvSpPr>
            <a:spLocks noGrp="1"/>
          </p:cNvSpPr>
          <p:nvPr>
            <p:ph type="body" sz="quarter" idx="14"/>
          </p:nvPr>
        </p:nvSpPr>
        <p:spPr/>
        <p:txBody>
          <a:bodyPr/>
          <a:lstStyle/>
          <a:p>
            <a:endParaRPr lang="en-GB" dirty="0"/>
          </a:p>
        </p:txBody>
      </p:sp>
      <p:sp>
        <p:nvSpPr>
          <p:cNvPr id="34" name="Text Placeholder 33">
            <a:extLst>
              <a:ext uri="{FF2B5EF4-FFF2-40B4-BE49-F238E27FC236}">
                <a16:creationId xmlns:a16="http://schemas.microsoft.com/office/drawing/2014/main" id="{75BEE88B-F48C-4A2F-8F60-5B8901603CBB}"/>
              </a:ext>
            </a:extLst>
          </p:cNvPr>
          <p:cNvSpPr>
            <a:spLocks noGrp="1"/>
          </p:cNvSpPr>
          <p:nvPr>
            <p:ph type="body" sz="quarter" idx="15"/>
          </p:nvPr>
        </p:nvSpPr>
        <p:spPr/>
        <p:txBody>
          <a:bodyPr/>
          <a:lstStyle/>
          <a:p>
            <a:endParaRPr lang="en-GB"/>
          </a:p>
        </p:txBody>
      </p:sp>
      <p:sp>
        <p:nvSpPr>
          <p:cNvPr id="35" name="Text Placeholder 34">
            <a:extLst>
              <a:ext uri="{FF2B5EF4-FFF2-40B4-BE49-F238E27FC236}">
                <a16:creationId xmlns:a16="http://schemas.microsoft.com/office/drawing/2014/main" id="{68374ACA-7D59-4A10-ACAD-BE9F31790D8F}"/>
              </a:ext>
            </a:extLst>
          </p:cNvPr>
          <p:cNvSpPr>
            <a:spLocks noGrp="1"/>
          </p:cNvSpPr>
          <p:nvPr>
            <p:ph type="body" sz="quarter" idx="16"/>
          </p:nvPr>
        </p:nvSpPr>
        <p:spPr/>
        <p:txBody>
          <a:bodyPr/>
          <a:lstStyle/>
          <a:p>
            <a:endParaRPr lang="en-GB"/>
          </a:p>
        </p:txBody>
      </p:sp>
      <p:sp>
        <p:nvSpPr>
          <p:cNvPr id="36" name="Text Placeholder 35">
            <a:extLst>
              <a:ext uri="{FF2B5EF4-FFF2-40B4-BE49-F238E27FC236}">
                <a16:creationId xmlns:a16="http://schemas.microsoft.com/office/drawing/2014/main" id="{B0F07BFB-5E82-485A-8BC1-D245A2879838}"/>
              </a:ext>
            </a:extLst>
          </p:cNvPr>
          <p:cNvSpPr>
            <a:spLocks noGrp="1"/>
          </p:cNvSpPr>
          <p:nvPr>
            <p:ph type="body" sz="quarter" idx="17"/>
          </p:nvPr>
        </p:nvSpPr>
        <p:spPr/>
        <p:txBody>
          <a:bodyPr/>
          <a:lstStyle/>
          <a:p>
            <a:endParaRPr lang="en-GB"/>
          </a:p>
        </p:txBody>
      </p:sp>
      <p:sp>
        <p:nvSpPr>
          <p:cNvPr id="37" name="Text Placeholder 36">
            <a:extLst>
              <a:ext uri="{FF2B5EF4-FFF2-40B4-BE49-F238E27FC236}">
                <a16:creationId xmlns:a16="http://schemas.microsoft.com/office/drawing/2014/main" id="{64CBE7F3-3C1C-4E72-8CBC-A1A5749F43CB}"/>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370717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0</Words>
  <PresentationFormat>A4 Paper (210x297 mm)</PresentationFormat>
  <Paragraphs>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Calibri Light</vt:lpstr>
      <vt:lpstr>Arial</vt:lpstr>
      <vt:lpstr>Poppins</vt:lpstr>
      <vt:lpstr>Oswald</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2021-11-15T09:43:27Z</dcterms:created>
  <dcterms:modified xsi:type="dcterms:W3CDTF">2021-11-25T13:43:16Z</dcterms:modified>
</cp:coreProperties>
</file>